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 id="2147483864" r:id="rId2"/>
  </p:sldMasterIdLst>
  <p:sldIdLst>
    <p:sldId id="294"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3" r:id="rId59"/>
    <p:sldId id="314" r:id="rId60"/>
    <p:sldId id="315" r:id="rId61"/>
    <p:sldId id="317" r:id="rId62"/>
    <p:sldId id="318" r:id="rId63"/>
    <p:sldId id="320" r:id="rId64"/>
    <p:sldId id="321" r:id="rId65"/>
    <p:sldId id="322" r:id="rId66"/>
    <p:sldId id="324" r:id="rId67"/>
    <p:sldId id="325" r:id="rId68"/>
    <p:sldId id="326" r:id="rId69"/>
    <p:sldId id="327" r:id="rId70"/>
    <p:sldId id="329" r:id="rId71"/>
    <p:sldId id="330" r:id="rId72"/>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71" autoAdjust="0"/>
  </p:normalViewPr>
  <p:slideViewPr>
    <p:cSldViewPr>
      <p:cViewPr>
        <p:scale>
          <a:sx n="70" d="100"/>
          <a:sy n="70" d="100"/>
        </p:scale>
        <p:origin x="-1386" y="-90"/>
      </p:cViewPr>
      <p:guideLst>
        <p:guide orient="horz" pos="2160"/>
        <p:guide pos="2880"/>
      </p:guideLst>
    </p:cSldViewPr>
  </p:slideViewPr>
  <p:outlineViewPr>
    <p:cViewPr>
      <p:scale>
        <a:sx n="33" d="100"/>
        <a:sy n="33" d="100"/>
      </p:scale>
      <p:origin x="0" y="597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2">
        <a:schemeClr val="bg2"/>
      </p:bgRef>
    </p:bg>
    <p:spTree>
      <p:nvGrpSpPr>
        <p:cNvPr id="1" name=""/>
        <p:cNvGrpSpPr/>
        <p:nvPr/>
      </p:nvGrpSpPr>
      <p:grpSpPr>
        <a:xfrm>
          <a:off x="0" y="0"/>
          <a:ext cx="0" cy="0"/>
          <a:chOff x="0" y="0"/>
          <a:chExt cx="0" cy="0"/>
        </a:xfrm>
      </p:grpSpPr>
      <p:sp>
        <p:nvSpPr>
          <p:cNvPr id="9" name="8 Rectángulo"/>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Título"/>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s-ES" smtClean="0"/>
              <a:t>Haga clic para modificar el estilo de título del patrón</a:t>
            </a:r>
            <a:endParaRPr kumimoji="0" lang="en-US"/>
          </a:p>
        </p:txBody>
      </p:sp>
      <p:sp>
        <p:nvSpPr>
          <p:cNvPr id="3" name="2 Subtítulo"/>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s-ES" smtClean="0"/>
              <a:t>Haga clic para modificar el estilo de subtítulo del patrón</a:t>
            </a:r>
            <a:endParaRPr kumimoji="0" lang="en-US"/>
          </a:p>
        </p:txBody>
      </p:sp>
      <p:sp>
        <p:nvSpPr>
          <p:cNvPr id="4" name="3 Marcador de fecha"/>
          <p:cNvSpPr>
            <a:spLocks noGrp="1"/>
          </p:cNvSpPr>
          <p:nvPr>
            <p:ph type="dt" sz="half" idx="10"/>
          </p:nvPr>
        </p:nvSpPr>
        <p:spPr/>
        <p:txBody>
          <a:bodyPr/>
          <a:lstStyle/>
          <a:p>
            <a:fld id="{01532F7E-3589-4219-908A-838704B26850}" type="datetimeFigureOut">
              <a:rPr lang="es-AR" smtClean="0"/>
              <a:t>12/11/2013</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25DFAE2-5463-4E25-A1FD-0A33DEC3F20D}" type="slidenum">
              <a:rPr lang="es-AR" smtClean="0"/>
              <a:t>‹Nº›</a:t>
            </a:fld>
            <a:endParaRPr lang="es-AR"/>
          </a:p>
        </p:txBody>
      </p:sp>
      <p:sp>
        <p:nvSpPr>
          <p:cNvPr id="10" name="9 Rectángulo"/>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1532F7E-3589-4219-908A-838704B26850}" type="datetimeFigureOut">
              <a:rPr lang="es-AR" smtClean="0"/>
              <a:t>12/11/2013</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25DFAE2-5463-4E25-A1FD-0A33DEC3F20D}" type="slidenum">
              <a:rPr lang="es-AR" smtClean="0"/>
              <a:t>‹Nº›</a:t>
            </a:fld>
            <a:endParaRPr 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9" name="8 Rectángulo"/>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7 Rectángulo"/>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Título vertical"/>
          <p:cNvSpPr>
            <a:spLocks noGrp="1"/>
          </p:cNvSpPr>
          <p:nvPr>
            <p:ph type="title" orient="vert"/>
          </p:nvPr>
        </p:nvSpPr>
        <p:spPr>
          <a:xfrm>
            <a:off x="6781800" y="274640"/>
            <a:ext cx="1905000" cy="5851525"/>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304800"/>
            <a:ext cx="60198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1532F7E-3589-4219-908A-838704B26850}" type="datetimeFigureOut">
              <a:rPr lang="es-AR" smtClean="0"/>
              <a:t>12/11/2013</a:t>
            </a:fld>
            <a:endParaRPr lang="es-AR"/>
          </a:p>
        </p:txBody>
      </p:sp>
      <p:sp>
        <p:nvSpPr>
          <p:cNvPr id="5" name="4 Marcador de pie de página"/>
          <p:cNvSpPr>
            <a:spLocks noGrp="1"/>
          </p:cNvSpPr>
          <p:nvPr>
            <p:ph type="ftr" sz="quarter" idx="11"/>
          </p:nvPr>
        </p:nvSpPr>
        <p:spPr>
          <a:xfrm>
            <a:off x="2640597" y="6377459"/>
            <a:ext cx="3836404" cy="365125"/>
          </a:xfrm>
        </p:spPr>
        <p:txBody>
          <a:bodyPr/>
          <a:lstStyle/>
          <a:p>
            <a:endParaRPr lang="es-AR"/>
          </a:p>
        </p:txBody>
      </p:sp>
      <p:sp>
        <p:nvSpPr>
          <p:cNvPr id="6" name="5 Marcador de número de diapositiva"/>
          <p:cNvSpPr>
            <a:spLocks noGrp="1"/>
          </p:cNvSpPr>
          <p:nvPr>
            <p:ph type="sldNum" sz="quarter" idx="12"/>
          </p:nvPr>
        </p:nvSpPr>
        <p:spPr/>
        <p:txBody>
          <a:bodyPr/>
          <a:lstStyle/>
          <a:p>
            <a:fld id="{825DFAE2-5463-4E25-A1FD-0A33DEC3F20D}" type="slidenum">
              <a:rPr lang="es-AR" smtClean="0"/>
              <a:t>‹Nº›</a:t>
            </a:fld>
            <a:endParaRPr lang="es-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2">
        <a:schemeClr val="bg2"/>
      </p:bgRef>
    </p:bg>
    <p:spTree>
      <p:nvGrpSpPr>
        <p:cNvPr id="1" name=""/>
        <p:cNvGrpSpPr/>
        <p:nvPr/>
      </p:nvGrpSpPr>
      <p:grpSpPr>
        <a:xfrm>
          <a:off x="0" y="0"/>
          <a:ext cx="0" cy="0"/>
          <a:chOff x="0" y="0"/>
          <a:chExt cx="0" cy="0"/>
        </a:xfrm>
      </p:grpSpPr>
      <p:sp>
        <p:nvSpPr>
          <p:cNvPr id="9" name="8 Rectángulo"/>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2" name="1 Título"/>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s-ES" smtClean="0"/>
              <a:t>Haga clic para modificar el estilo de título del patrón</a:t>
            </a:r>
            <a:endParaRPr kumimoji="0" lang="en-US"/>
          </a:p>
        </p:txBody>
      </p:sp>
      <p:sp>
        <p:nvSpPr>
          <p:cNvPr id="3" name="2 Subtítulo"/>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s-ES" smtClean="0"/>
              <a:t>Haga clic para modificar el estilo de subtítulo del patrón</a:t>
            </a:r>
            <a:endParaRPr kumimoji="0" lang="en-US"/>
          </a:p>
        </p:txBody>
      </p:sp>
      <p:sp>
        <p:nvSpPr>
          <p:cNvPr id="4" name="3 Marcador de fecha"/>
          <p:cNvSpPr>
            <a:spLocks noGrp="1"/>
          </p:cNvSpPr>
          <p:nvPr>
            <p:ph type="dt" sz="half" idx="10"/>
          </p:nvPr>
        </p:nvSpPr>
        <p:spPr/>
        <p:txBody>
          <a:bodyPr/>
          <a:lstStyle/>
          <a:p>
            <a:fld id="{01532F7E-3589-4219-908A-838704B26850}" type="datetimeFigureOut">
              <a:rPr lang="es-AR" smtClean="0">
                <a:solidFill>
                  <a:prstClr val="white">
                    <a:tint val="95000"/>
                  </a:prstClr>
                </a:solidFill>
              </a:rPr>
              <a:pPr/>
              <a:t>12/11/2013</a:t>
            </a:fld>
            <a:endParaRPr lang="es-AR">
              <a:solidFill>
                <a:prstClr val="white">
                  <a:tint val="95000"/>
                </a:prstClr>
              </a:solidFill>
            </a:endParaRPr>
          </a:p>
        </p:txBody>
      </p:sp>
      <p:sp>
        <p:nvSpPr>
          <p:cNvPr id="5" name="4 Marcador de pie de página"/>
          <p:cNvSpPr>
            <a:spLocks noGrp="1"/>
          </p:cNvSpPr>
          <p:nvPr>
            <p:ph type="ftr" sz="quarter" idx="11"/>
          </p:nvPr>
        </p:nvSpPr>
        <p:spPr/>
        <p:txBody>
          <a:bodyPr/>
          <a:lstStyle/>
          <a:p>
            <a:endParaRPr lang="es-AR">
              <a:solidFill>
                <a:prstClr val="white">
                  <a:tint val="95000"/>
                </a:prstClr>
              </a:solidFill>
            </a:endParaRPr>
          </a:p>
        </p:txBody>
      </p:sp>
      <p:sp>
        <p:nvSpPr>
          <p:cNvPr id="6" name="5 Marcador de número de diapositiva"/>
          <p:cNvSpPr>
            <a:spLocks noGrp="1"/>
          </p:cNvSpPr>
          <p:nvPr>
            <p:ph type="sldNum" sz="quarter" idx="12"/>
          </p:nvPr>
        </p:nvSpPr>
        <p:spPr/>
        <p:txBody>
          <a:bodyPr/>
          <a:lstStyle/>
          <a:p>
            <a:fld id="{825DFAE2-5463-4E25-A1FD-0A33DEC3F20D}" type="slidenum">
              <a:rPr lang="es-AR" smtClean="0">
                <a:solidFill>
                  <a:prstClr val="white">
                    <a:tint val="95000"/>
                  </a:prstClr>
                </a:solidFill>
              </a:rPr>
              <a:pPr/>
              <a:t>‹Nº›</a:t>
            </a:fld>
            <a:endParaRPr lang="es-AR">
              <a:solidFill>
                <a:prstClr val="white">
                  <a:tint val="95000"/>
                </a:prstClr>
              </a:solidFill>
            </a:endParaRPr>
          </a:p>
        </p:txBody>
      </p:sp>
      <p:sp>
        <p:nvSpPr>
          <p:cNvPr id="10" name="9 Rectángulo"/>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Tree>
    <p:extLst>
      <p:ext uri="{BB962C8B-B14F-4D97-AF65-F5344CB8AC3E}">
        <p14:creationId xmlns:p14="http://schemas.microsoft.com/office/powerpoint/2010/main" val="1719825993"/>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155448"/>
            <a:ext cx="8229600" cy="1252728"/>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1532F7E-3589-4219-908A-838704B26850}" type="datetimeFigureOut">
              <a:rPr lang="es-AR" smtClean="0">
                <a:solidFill>
                  <a:prstClr val="black">
                    <a:tint val="95000"/>
                  </a:prstClr>
                </a:solidFill>
              </a:rPr>
              <a:pPr/>
              <a:t>12/11/2013</a:t>
            </a:fld>
            <a:endParaRPr lang="es-AR">
              <a:solidFill>
                <a:prstClr val="black">
                  <a:tint val="9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95000"/>
                </a:prstClr>
              </a:solidFill>
            </a:endParaRPr>
          </a:p>
        </p:txBody>
      </p:sp>
      <p:sp>
        <p:nvSpPr>
          <p:cNvPr id="6" name="5 Marcador de número de diapositiva"/>
          <p:cNvSpPr>
            <a:spLocks noGrp="1"/>
          </p:cNvSpPr>
          <p:nvPr>
            <p:ph type="sldNum" sz="quarter" idx="12"/>
          </p:nvPr>
        </p:nvSpPr>
        <p:spPr/>
        <p:txBody>
          <a:bodyPr/>
          <a:lstStyle/>
          <a:p>
            <a:fld id="{825DFAE2-5463-4E25-A1FD-0A33DEC3F20D}" type="slidenum">
              <a:rPr lang="es-AR" smtClean="0">
                <a:solidFill>
                  <a:prstClr val="black">
                    <a:tint val="95000"/>
                  </a:prstClr>
                </a:solidFill>
              </a:rPr>
              <a:pPr/>
              <a:t>‹Nº›</a:t>
            </a:fld>
            <a:endParaRPr lang="es-AR">
              <a:solidFill>
                <a:prstClr val="black">
                  <a:tint val="95000"/>
                </a:prstClr>
              </a:solidFill>
            </a:endParaRPr>
          </a:p>
        </p:txBody>
      </p:sp>
    </p:spTree>
    <p:extLst>
      <p:ext uri="{BB962C8B-B14F-4D97-AF65-F5344CB8AC3E}">
        <p14:creationId xmlns:p14="http://schemas.microsoft.com/office/powerpoint/2010/main" val="5334396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2"/>
      </p:bgRef>
    </p:bg>
    <p:spTree>
      <p:nvGrpSpPr>
        <p:cNvPr id="1" name=""/>
        <p:cNvGrpSpPr/>
        <p:nvPr/>
      </p:nvGrpSpPr>
      <p:grpSpPr>
        <a:xfrm>
          <a:off x="0" y="0"/>
          <a:ext cx="0" cy="0"/>
          <a:chOff x="0" y="0"/>
          <a:chExt cx="0" cy="0"/>
        </a:xfrm>
      </p:grpSpPr>
      <p:sp>
        <p:nvSpPr>
          <p:cNvPr id="9" name="8 Rectángulo"/>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12" name="11 Rectángulo"/>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2" name="1 Título"/>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01532F7E-3589-4219-908A-838704B26850}" type="datetimeFigureOut">
              <a:rPr lang="es-AR" smtClean="0">
                <a:solidFill>
                  <a:prstClr val="white">
                    <a:tint val="95000"/>
                  </a:prstClr>
                </a:solidFill>
              </a:rPr>
              <a:pPr/>
              <a:t>12/11/2013</a:t>
            </a:fld>
            <a:endParaRPr lang="es-AR">
              <a:solidFill>
                <a:prstClr val="white">
                  <a:tint val="95000"/>
                </a:prstClr>
              </a:solidFill>
            </a:endParaRPr>
          </a:p>
        </p:txBody>
      </p:sp>
      <p:sp>
        <p:nvSpPr>
          <p:cNvPr id="5" name="4 Marcador de pie de página"/>
          <p:cNvSpPr>
            <a:spLocks noGrp="1"/>
          </p:cNvSpPr>
          <p:nvPr>
            <p:ph type="ftr" sz="quarter" idx="11"/>
          </p:nvPr>
        </p:nvSpPr>
        <p:spPr/>
        <p:txBody>
          <a:bodyPr/>
          <a:lstStyle/>
          <a:p>
            <a:endParaRPr lang="es-AR">
              <a:solidFill>
                <a:prstClr val="white">
                  <a:tint val="95000"/>
                </a:prstClr>
              </a:solidFill>
            </a:endParaRPr>
          </a:p>
        </p:txBody>
      </p:sp>
      <p:sp>
        <p:nvSpPr>
          <p:cNvPr id="6" name="5 Marcador de número de diapositiva"/>
          <p:cNvSpPr>
            <a:spLocks noGrp="1"/>
          </p:cNvSpPr>
          <p:nvPr>
            <p:ph type="sldNum" sz="quarter" idx="12"/>
          </p:nvPr>
        </p:nvSpPr>
        <p:spPr/>
        <p:txBody>
          <a:bodyPr/>
          <a:lstStyle/>
          <a:p>
            <a:fld id="{825DFAE2-5463-4E25-A1FD-0A33DEC3F20D}" type="slidenum">
              <a:rPr lang="es-AR" smtClean="0">
                <a:solidFill>
                  <a:prstClr val="white">
                    <a:tint val="95000"/>
                  </a:prstClr>
                </a:solidFill>
              </a:rPr>
              <a:pPr/>
              <a:t>‹Nº›</a:t>
            </a:fld>
            <a:endParaRPr lang="es-AR">
              <a:solidFill>
                <a:prstClr val="white">
                  <a:tint val="95000"/>
                </a:prstClr>
              </a:solidFill>
            </a:endParaRPr>
          </a:p>
        </p:txBody>
      </p:sp>
    </p:spTree>
    <p:extLst>
      <p:ext uri="{BB962C8B-B14F-4D97-AF65-F5344CB8AC3E}">
        <p14:creationId xmlns:p14="http://schemas.microsoft.com/office/powerpoint/2010/main" val="1313118864"/>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01532F7E-3589-4219-908A-838704B26850}" type="datetimeFigureOut">
              <a:rPr lang="es-AR" smtClean="0">
                <a:solidFill>
                  <a:prstClr val="black">
                    <a:tint val="95000"/>
                  </a:prstClr>
                </a:solidFill>
              </a:rPr>
              <a:pPr/>
              <a:t>12/11/2013</a:t>
            </a:fld>
            <a:endParaRPr lang="es-AR">
              <a:solidFill>
                <a:prstClr val="black">
                  <a:tint val="95000"/>
                </a:prstClr>
              </a:solidFill>
            </a:endParaRPr>
          </a:p>
        </p:txBody>
      </p:sp>
      <p:sp>
        <p:nvSpPr>
          <p:cNvPr id="6" name="5 Marcador de pie de página"/>
          <p:cNvSpPr>
            <a:spLocks noGrp="1"/>
          </p:cNvSpPr>
          <p:nvPr>
            <p:ph type="ftr" sz="quarter" idx="11"/>
          </p:nvPr>
        </p:nvSpPr>
        <p:spPr/>
        <p:txBody>
          <a:bodyPr/>
          <a:lstStyle/>
          <a:p>
            <a:endParaRPr lang="es-AR">
              <a:solidFill>
                <a:prstClr val="black">
                  <a:tint val="95000"/>
                </a:prstClr>
              </a:solidFill>
            </a:endParaRPr>
          </a:p>
        </p:txBody>
      </p:sp>
      <p:sp>
        <p:nvSpPr>
          <p:cNvPr id="7" name="6 Marcador de número de diapositiva"/>
          <p:cNvSpPr>
            <a:spLocks noGrp="1"/>
          </p:cNvSpPr>
          <p:nvPr>
            <p:ph type="sldNum" sz="quarter" idx="12"/>
          </p:nvPr>
        </p:nvSpPr>
        <p:spPr/>
        <p:txBody>
          <a:bodyPr/>
          <a:lstStyle/>
          <a:p>
            <a:fld id="{825DFAE2-5463-4E25-A1FD-0A33DEC3F20D}" type="slidenum">
              <a:rPr lang="es-AR" smtClean="0">
                <a:solidFill>
                  <a:prstClr val="black">
                    <a:tint val="95000"/>
                  </a:prstClr>
                </a:solidFill>
              </a:rPr>
              <a:pPr/>
              <a:t>‹Nº›</a:t>
            </a:fld>
            <a:endParaRPr lang="es-AR">
              <a:solidFill>
                <a:prstClr val="black">
                  <a:tint val="95000"/>
                </a:prstClr>
              </a:solidFill>
            </a:endParaRPr>
          </a:p>
        </p:txBody>
      </p:sp>
    </p:spTree>
    <p:extLst>
      <p:ext uri="{BB962C8B-B14F-4D97-AF65-F5344CB8AC3E}">
        <p14:creationId xmlns:p14="http://schemas.microsoft.com/office/powerpoint/2010/main" val="1536142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texto"/>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s-ES" smtClean="0"/>
              <a:t>Haga clic para modificar el estilo de texto del patrón</a:t>
            </a:r>
          </a:p>
        </p:txBody>
      </p:sp>
      <p:sp>
        <p:nvSpPr>
          <p:cNvPr id="6" name="5 Marcador de contenido"/>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01532F7E-3589-4219-908A-838704B26850}" type="datetimeFigureOut">
              <a:rPr lang="es-AR" smtClean="0">
                <a:solidFill>
                  <a:prstClr val="black">
                    <a:tint val="95000"/>
                  </a:prstClr>
                </a:solidFill>
              </a:rPr>
              <a:pPr/>
              <a:t>12/11/2013</a:t>
            </a:fld>
            <a:endParaRPr lang="es-AR">
              <a:solidFill>
                <a:prstClr val="black">
                  <a:tint val="95000"/>
                </a:prstClr>
              </a:solidFill>
            </a:endParaRPr>
          </a:p>
        </p:txBody>
      </p:sp>
      <p:sp>
        <p:nvSpPr>
          <p:cNvPr id="8" name="7 Marcador de pie de página"/>
          <p:cNvSpPr>
            <a:spLocks noGrp="1"/>
          </p:cNvSpPr>
          <p:nvPr>
            <p:ph type="ftr" sz="quarter" idx="11"/>
          </p:nvPr>
        </p:nvSpPr>
        <p:spPr/>
        <p:txBody>
          <a:bodyPr/>
          <a:lstStyle/>
          <a:p>
            <a:endParaRPr lang="es-AR">
              <a:solidFill>
                <a:prstClr val="black">
                  <a:tint val="95000"/>
                </a:prstClr>
              </a:solidFill>
            </a:endParaRPr>
          </a:p>
        </p:txBody>
      </p:sp>
      <p:sp>
        <p:nvSpPr>
          <p:cNvPr id="9" name="8 Marcador de número de diapositiva"/>
          <p:cNvSpPr>
            <a:spLocks noGrp="1"/>
          </p:cNvSpPr>
          <p:nvPr>
            <p:ph type="sldNum" sz="quarter" idx="12"/>
          </p:nvPr>
        </p:nvSpPr>
        <p:spPr/>
        <p:txBody>
          <a:bodyPr/>
          <a:lstStyle/>
          <a:p>
            <a:fld id="{825DFAE2-5463-4E25-A1FD-0A33DEC3F20D}" type="slidenum">
              <a:rPr lang="es-AR" smtClean="0">
                <a:solidFill>
                  <a:prstClr val="black">
                    <a:tint val="95000"/>
                  </a:prstClr>
                </a:solidFill>
              </a:rPr>
              <a:pPr/>
              <a:t>‹Nº›</a:t>
            </a:fld>
            <a:endParaRPr lang="es-AR">
              <a:solidFill>
                <a:prstClr val="black">
                  <a:tint val="95000"/>
                </a:prstClr>
              </a:solidFill>
            </a:endParaRPr>
          </a:p>
        </p:txBody>
      </p:sp>
    </p:spTree>
    <p:extLst>
      <p:ext uri="{BB962C8B-B14F-4D97-AF65-F5344CB8AC3E}">
        <p14:creationId xmlns:p14="http://schemas.microsoft.com/office/powerpoint/2010/main" val="14435273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01532F7E-3589-4219-908A-838704B26850}" type="datetimeFigureOut">
              <a:rPr lang="es-AR" smtClean="0">
                <a:solidFill>
                  <a:prstClr val="black">
                    <a:tint val="95000"/>
                  </a:prstClr>
                </a:solidFill>
              </a:rPr>
              <a:pPr/>
              <a:t>12/11/2013</a:t>
            </a:fld>
            <a:endParaRPr lang="es-AR">
              <a:solidFill>
                <a:prstClr val="black">
                  <a:tint val="95000"/>
                </a:prstClr>
              </a:solidFill>
            </a:endParaRPr>
          </a:p>
        </p:txBody>
      </p:sp>
      <p:sp>
        <p:nvSpPr>
          <p:cNvPr id="4" name="3 Marcador de pie de página"/>
          <p:cNvSpPr>
            <a:spLocks noGrp="1"/>
          </p:cNvSpPr>
          <p:nvPr>
            <p:ph type="ftr" sz="quarter" idx="11"/>
          </p:nvPr>
        </p:nvSpPr>
        <p:spPr/>
        <p:txBody>
          <a:bodyPr/>
          <a:lstStyle/>
          <a:p>
            <a:endParaRPr lang="es-AR">
              <a:solidFill>
                <a:prstClr val="black">
                  <a:tint val="95000"/>
                </a:prstClr>
              </a:solidFill>
            </a:endParaRPr>
          </a:p>
        </p:txBody>
      </p:sp>
      <p:sp>
        <p:nvSpPr>
          <p:cNvPr id="5" name="4 Marcador de número de diapositiva"/>
          <p:cNvSpPr>
            <a:spLocks noGrp="1"/>
          </p:cNvSpPr>
          <p:nvPr>
            <p:ph type="sldNum" sz="quarter" idx="12"/>
          </p:nvPr>
        </p:nvSpPr>
        <p:spPr/>
        <p:txBody>
          <a:bodyPr/>
          <a:lstStyle/>
          <a:p>
            <a:fld id="{825DFAE2-5463-4E25-A1FD-0A33DEC3F20D}" type="slidenum">
              <a:rPr lang="es-AR" smtClean="0">
                <a:solidFill>
                  <a:prstClr val="black">
                    <a:tint val="95000"/>
                  </a:prstClr>
                </a:solidFill>
              </a:rPr>
              <a:pPr/>
              <a:t>‹Nº›</a:t>
            </a:fld>
            <a:endParaRPr lang="es-AR">
              <a:solidFill>
                <a:prstClr val="black">
                  <a:tint val="95000"/>
                </a:prstClr>
              </a:solidFill>
            </a:endParaRPr>
          </a:p>
        </p:txBody>
      </p:sp>
    </p:spTree>
    <p:extLst>
      <p:ext uri="{BB962C8B-B14F-4D97-AF65-F5344CB8AC3E}">
        <p14:creationId xmlns:p14="http://schemas.microsoft.com/office/powerpoint/2010/main" val="16249868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1532F7E-3589-4219-908A-838704B26850}" type="datetimeFigureOut">
              <a:rPr lang="es-AR" smtClean="0">
                <a:solidFill>
                  <a:prstClr val="black">
                    <a:tint val="95000"/>
                  </a:prstClr>
                </a:solidFill>
              </a:rPr>
              <a:pPr/>
              <a:t>12/11/2013</a:t>
            </a:fld>
            <a:endParaRPr lang="es-AR">
              <a:solidFill>
                <a:prstClr val="black">
                  <a:tint val="95000"/>
                </a:prstClr>
              </a:solidFill>
            </a:endParaRPr>
          </a:p>
        </p:txBody>
      </p:sp>
      <p:sp>
        <p:nvSpPr>
          <p:cNvPr id="3" name="2 Marcador de pie de página"/>
          <p:cNvSpPr>
            <a:spLocks noGrp="1"/>
          </p:cNvSpPr>
          <p:nvPr>
            <p:ph type="ftr" sz="quarter" idx="11"/>
          </p:nvPr>
        </p:nvSpPr>
        <p:spPr/>
        <p:txBody>
          <a:bodyPr/>
          <a:lstStyle/>
          <a:p>
            <a:endParaRPr lang="es-AR">
              <a:solidFill>
                <a:prstClr val="black">
                  <a:tint val="95000"/>
                </a:prstClr>
              </a:solidFill>
            </a:endParaRPr>
          </a:p>
        </p:txBody>
      </p:sp>
      <p:sp>
        <p:nvSpPr>
          <p:cNvPr id="4" name="3 Marcador de número de diapositiva"/>
          <p:cNvSpPr>
            <a:spLocks noGrp="1"/>
          </p:cNvSpPr>
          <p:nvPr>
            <p:ph type="sldNum" sz="quarter" idx="12"/>
          </p:nvPr>
        </p:nvSpPr>
        <p:spPr/>
        <p:txBody>
          <a:bodyPr/>
          <a:lstStyle/>
          <a:p>
            <a:fld id="{825DFAE2-5463-4E25-A1FD-0A33DEC3F20D}" type="slidenum">
              <a:rPr lang="es-AR" smtClean="0">
                <a:solidFill>
                  <a:prstClr val="black">
                    <a:tint val="95000"/>
                  </a:prstClr>
                </a:solidFill>
              </a:rPr>
              <a:pPr/>
              <a:t>‹Nº›</a:t>
            </a:fld>
            <a:endParaRPr lang="es-AR">
              <a:solidFill>
                <a:prstClr val="black">
                  <a:tint val="95000"/>
                </a:prstClr>
              </a:solidFill>
            </a:endParaRPr>
          </a:p>
        </p:txBody>
      </p:sp>
    </p:spTree>
    <p:extLst>
      <p:ext uri="{BB962C8B-B14F-4D97-AF65-F5344CB8AC3E}">
        <p14:creationId xmlns:p14="http://schemas.microsoft.com/office/powerpoint/2010/main" val="29651819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texto"/>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01532F7E-3589-4219-908A-838704B26850}" type="datetimeFigureOut">
              <a:rPr lang="es-AR" smtClean="0">
                <a:solidFill>
                  <a:prstClr val="black">
                    <a:tint val="95000"/>
                  </a:prstClr>
                </a:solidFill>
              </a:rPr>
              <a:pPr/>
              <a:t>12/11/2013</a:t>
            </a:fld>
            <a:endParaRPr lang="es-AR">
              <a:solidFill>
                <a:prstClr val="black">
                  <a:tint val="95000"/>
                </a:prstClr>
              </a:solidFill>
            </a:endParaRPr>
          </a:p>
        </p:txBody>
      </p:sp>
      <p:sp>
        <p:nvSpPr>
          <p:cNvPr id="6" name="5 Marcador de pie de página"/>
          <p:cNvSpPr>
            <a:spLocks noGrp="1"/>
          </p:cNvSpPr>
          <p:nvPr>
            <p:ph type="ftr" sz="quarter" idx="11"/>
          </p:nvPr>
        </p:nvSpPr>
        <p:spPr/>
        <p:txBody>
          <a:bodyPr/>
          <a:lstStyle/>
          <a:p>
            <a:endParaRPr lang="es-AR">
              <a:solidFill>
                <a:prstClr val="black">
                  <a:tint val="95000"/>
                </a:prstClr>
              </a:solidFill>
            </a:endParaRPr>
          </a:p>
        </p:txBody>
      </p:sp>
      <p:sp>
        <p:nvSpPr>
          <p:cNvPr id="7" name="6 Marcador de número de diapositiva"/>
          <p:cNvSpPr>
            <a:spLocks noGrp="1"/>
          </p:cNvSpPr>
          <p:nvPr>
            <p:ph type="sldNum" sz="quarter" idx="12"/>
          </p:nvPr>
        </p:nvSpPr>
        <p:spPr/>
        <p:txBody>
          <a:bodyPr/>
          <a:lstStyle/>
          <a:p>
            <a:fld id="{825DFAE2-5463-4E25-A1FD-0A33DEC3F20D}" type="slidenum">
              <a:rPr lang="es-AR" smtClean="0">
                <a:solidFill>
                  <a:prstClr val="black">
                    <a:tint val="95000"/>
                  </a:prstClr>
                </a:solidFill>
              </a:rPr>
              <a:pPr/>
              <a:t>‹Nº›</a:t>
            </a:fld>
            <a:endParaRPr lang="es-AR">
              <a:solidFill>
                <a:prstClr val="black">
                  <a:tint val="95000"/>
                </a:prstClr>
              </a:solidFill>
            </a:endParaRPr>
          </a:p>
        </p:txBody>
      </p:sp>
      <p:sp>
        <p:nvSpPr>
          <p:cNvPr id="12" name="11 Rectángulo"/>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9" name="8 Rectángulo"/>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Tree>
    <p:extLst>
      <p:ext uri="{BB962C8B-B14F-4D97-AF65-F5344CB8AC3E}">
        <p14:creationId xmlns:p14="http://schemas.microsoft.com/office/powerpoint/2010/main" val="1530208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155448"/>
            <a:ext cx="8229600" cy="1252728"/>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1532F7E-3589-4219-908A-838704B26850}" type="datetimeFigureOut">
              <a:rPr lang="es-AR" smtClean="0"/>
              <a:t>12/11/2013</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25DFAE2-5463-4E25-A1FD-0A33DEC3F20D}" type="slidenum">
              <a:rPr lang="es-AR" smtClean="0"/>
              <a:t>‹Nº›</a:t>
            </a:fld>
            <a:endParaRPr lang="es-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s-ES" smtClean="0"/>
              <a:t>Haga clic en el icono para agregar una imagen</a:t>
            </a:r>
            <a:endParaRPr kumimoji="0" lang="en-US" dirty="0"/>
          </a:p>
        </p:txBody>
      </p:sp>
      <p:sp>
        <p:nvSpPr>
          <p:cNvPr id="4" name="3 Marcador de texto"/>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a:xfrm>
            <a:off x="164592" y="1170432"/>
            <a:ext cx="2523744" cy="201168"/>
          </a:xfrm>
        </p:spPr>
        <p:txBody>
          <a:bodyPr/>
          <a:lstStyle/>
          <a:p>
            <a:fld id="{01532F7E-3589-4219-908A-838704B26850}" type="datetimeFigureOut">
              <a:rPr lang="es-AR" smtClean="0">
                <a:solidFill>
                  <a:prstClr val="black">
                    <a:tint val="95000"/>
                  </a:prstClr>
                </a:solidFill>
              </a:rPr>
              <a:pPr/>
              <a:t>12/11/2013</a:t>
            </a:fld>
            <a:endParaRPr lang="es-AR">
              <a:solidFill>
                <a:prstClr val="black">
                  <a:tint val="95000"/>
                </a:prstClr>
              </a:solidFill>
            </a:endParaRPr>
          </a:p>
        </p:txBody>
      </p:sp>
      <p:sp>
        <p:nvSpPr>
          <p:cNvPr id="11" name="10 Rectángulo"/>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9" name="8 Rectángulo"/>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6" name="5 Marcador de pie de página"/>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s-AR">
              <a:solidFill>
                <a:prstClr val="white">
                  <a:shade val="50000"/>
                </a:prstClr>
              </a:solidFill>
            </a:endParaRPr>
          </a:p>
        </p:txBody>
      </p:sp>
      <p:sp>
        <p:nvSpPr>
          <p:cNvPr id="7" name="6 Marcador de número de diapositiva"/>
          <p:cNvSpPr>
            <a:spLocks noGrp="1"/>
          </p:cNvSpPr>
          <p:nvPr>
            <p:ph type="sldNum" sz="quarter" idx="12"/>
          </p:nvPr>
        </p:nvSpPr>
        <p:spPr>
          <a:xfrm>
            <a:off x="8339328" y="1170432"/>
            <a:ext cx="733864" cy="201168"/>
          </a:xfrm>
        </p:spPr>
        <p:txBody>
          <a:bodyPr/>
          <a:lstStyle/>
          <a:p>
            <a:fld id="{825DFAE2-5463-4E25-A1FD-0A33DEC3F20D}" type="slidenum">
              <a:rPr lang="es-AR" smtClean="0">
                <a:solidFill>
                  <a:prstClr val="black">
                    <a:tint val="95000"/>
                  </a:prstClr>
                </a:solidFill>
              </a:rPr>
              <a:pPr/>
              <a:t>‹Nº›</a:t>
            </a:fld>
            <a:endParaRPr lang="es-AR">
              <a:solidFill>
                <a:prstClr val="black">
                  <a:tint val="95000"/>
                </a:prstClr>
              </a:solidFill>
            </a:endParaRPr>
          </a:p>
        </p:txBody>
      </p:sp>
    </p:spTree>
    <p:extLst>
      <p:ext uri="{BB962C8B-B14F-4D97-AF65-F5344CB8AC3E}">
        <p14:creationId xmlns:p14="http://schemas.microsoft.com/office/powerpoint/2010/main" val="3464691836"/>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1532F7E-3589-4219-908A-838704B26850}" type="datetimeFigureOut">
              <a:rPr lang="es-AR" smtClean="0">
                <a:solidFill>
                  <a:prstClr val="black">
                    <a:tint val="95000"/>
                  </a:prstClr>
                </a:solidFill>
              </a:rPr>
              <a:pPr/>
              <a:t>12/11/2013</a:t>
            </a:fld>
            <a:endParaRPr lang="es-AR">
              <a:solidFill>
                <a:prstClr val="black">
                  <a:tint val="9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95000"/>
                </a:prstClr>
              </a:solidFill>
            </a:endParaRPr>
          </a:p>
        </p:txBody>
      </p:sp>
      <p:sp>
        <p:nvSpPr>
          <p:cNvPr id="6" name="5 Marcador de número de diapositiva"/>
          <p:cNvSpPr>
            <a:spLocks noGrp="1"/>
          </p:cNvSpPr>
          <p:nvPr>
            <p:ph type="sldNum" sz="quarter" idx="12"/>
          </p:nvPr>
        </p:nvSpPr>
        <p:spPr/>
        <p:txBody>
          <a:bodyPr/>
          <a:lstStyle/>
          <a:p>
            <a:fld id="{825DFAE2-5463-4E25-A1FD-0A33DEC3F20D}" type="slidenum">
              <a:rPr lang="es-AR" smtClean="0">
                <a:solidFill>
                  <a:prstClr val="black">
                    <a:tint val="95000"/>
                  </a:prstClr>
                </a:solidFill>
              </a:rPr>
              <a:pPr/>
              <a:t>‹Nº›</a:t>
            </a:fld>
            <a:endParaRPr lang="es-AR">
              <a:solidFill>
                <a:prstClr val="black">
                  <a:tint val="95000"/>
                </a:prstClr>
              </a:solidFill>
            </a:endParaRPr>
          </a:p>
        </p:txBody>
      </p:sp>
    </p:spTree>
    <p:extLst>
      <p:ext uri="{BB962C8B-B14F-4D97-AF65-F5344CB8AC3E}">
        <p14:creationId xmlns:p14="http://schemas.microsoft.com/office/powerpoint/2010/main" val="24116697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9" name="8 Rectángulo"/>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8" name="7 Rectángulo"/>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2" name="1 Título vertical"/>
          <p:cNvSpPr>
            <a:spLocks noGrp="1"/>
          </p:cNvSpPr>
          <p:nvPr>
            <p:ph type="title" orient="vert"/>
          </p:nvPr>
        </p:nvSpPr>
        <p:spPr>
          <a:xfrm>
            <a:off x="6781800" y="274640"/>
            <a:ext cx="1905000" cy="5851525"/>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304800"/>
            <a:ext cx="60198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1532F7E-3589-4219-908A-838704B26850}" type="datetimeFigureOut">
              <a:rPr lang="es-AR" smtClean="0">
                <a:solidFill>
                  <a:prstClr val="black">
                    <a:tint val="95000"/>
                  </a:prstClr>
                </a:solidFill>
              </a:rPr>
              <a:pPr/>
              <a:t>12/11/2013</a:t>
            </a:fld>
            <a:endParaRPr lang="es-AR">
              <a:solidFill>
                <a:prstClr val="black">
                  <a:tint val="95000"/>
                </a:prstClr>
              </a:solidFill>
            </a:endParaRPr>
          </a:p>
        </p:txBody>
      </p:sp>
      <p:sp>
        <p:nvSpPr>
          <p:cNvPr id="5" name="4 Marcador de pie de página"/>
          <p:cNvSpPr>
            <a:spLocks noGrp="1"/>
          </p:cNvSpPr>
          <p:nvPr>
            <p:ph type="ftr" sz="quarter" idx="11"/>
          </p:nvPr>
        </p:nvSpPr>
        <p:spPr>
          <a:xfrm>
            <a:off x="2640597" y="6377459"/>
            <a:ext cx="3836404" cy="365125"/>
          </a:xfrm>
        </p:spPr>
        <p:txBody>
          <a:bodyPr/>
          <a:lstStyle/>
          <a:p>
            <a:endParaRPr lang="es-AR">
              <a:solidFill>
                <a:prstClr val="black">
                  <a:tint val="95000"/>
                </a:prstClr>
              </a:solidFill>
            </a:endParaRPr>
          </a:p>
        </p:txBody>
      </p:sp>
      <p:sp>
        <p:nvSpPr>
          <p:cNvPr id="6" name="5 Marcador de número de diapositiva"/>
          <p:cNvSpPr>
            <a:spLocks noGrp="1"/>
          </p:cNvSpPr>
          <p:nvPr>
            <p:ph type="sldNum" sz="quarter" idx="12"/>
          </p:nvPr>
        </p:nvSpPr>
        <p:spPr/>
        <p:txBody>
          <a:bodyPr/>
          <a:lstStyle/>
          <a:p>
            <a:fld id="{825DFAE2-5463-4E25-A1FD-0A33DEC3F20D}" type="slidenum">
              <a:rPr lang="es-AR" smtClean="0">
                <a:solidFill>
                  <a:prstClr val="black">
                    <a:tint val="95000"/>
                  </a:prstClr>
                </a:solidFill>
              </a:rPr>
              <a:pPr/>
              <a:t>‹Nº›</a:t>
            </a:fld>
            <a:endParaRPr lang="es-AR">
              <a:solidFill>
                <a:prstClr val="black">
                  <a:tint val="95000"/>
                </a:prstClr>
              </a:solidFill>
            </a:endParaRPr>
          </a:p>
        </p:txBody>
      </p:sp>
    </p:spTree>
    <p:extLst>
      <p:ext uri="{BB962C8B-B14F-4D97-AF65-F5344CB8AC3E}">
        <p14:creationId xmlns:p14="http://schemas.microsoft.com/office/powerpoint/2010/main" val="2655018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2"/>
      </p:bgRef>
    </p:bg>
    <p:spTree>
      <p:nvGrpSpPr>
        <p:cNvPr id="1" name=""/>
        <p:cNvGrpSpPr/>
        <p:nvPr/>
      </p:nvGrpSpPr>
      <p:grpSpPr>
        <a:xfrm>
          <a:off x="0" y="0"/>
          <a:ext cx="0" cy="0"/>
          <a:chOff x="0" y="0"/>
          <a:chExt cx="0" cy="0"/>
        </a:xfrm>
      </p:grpSpPr>
      <p:sp>
        <p:nvSpPr>
          <p:cNvPr id="9" name="8 Rectángulo"/>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11 Rectángulo"/>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Título"/>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01532F7E-3589-4219-908A-838704B26850}" type="datetimeFigureOut">
              <a:rPr lang="es-AR" smtClean="0"/>
              <a:t>12/11/2013</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25DFAE2-5463-4E25-A1FD-0A33DEC3F20D}" type="slidenum">
              <a:rPr lang="es-AR" smtClean="0"/>
              <a:t>‹Nº›</a:t>
            </a:fld>
            <a:endParaRPr lang="es-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01532F7E-3589-4219-908A-838704B26850}" type="datetimeFigureOut">
              <a:rPr lang="es-AR" smtClean="0"/>
              <a:t>12/11/2013</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825DFAE2-5463-4E25-A1FD-0A33DEC3F20D}" type="slidenum">
              <a:rPr lang="es-AR" smtClean="0"/>
              <a:t>‹Nº›</a:t>
            </a:fld>
            <a:endParaRPr lang="es-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texto"/>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s-ES" smtClean="0"/>
              <a:t>Haga clic para modificar el estilo de texto del patrón</a:t>
            </a:r>
          </a:p>
        </p:txBody>
      </p:sp>
      <p:sp>
        <p:nvSpPr>
          <p:cNvPr id="6" name="5 Marcador de contenido"/>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01532F7E-3589-4219-908A-838704B26850}" type="datetimeFigureOut">
              <a:rPr lang="es-AR" smtClean="0"/>
              <a:t>12/11/2013</a:t>
            </a:fld>
            <a:endParaRPr lang="es-AR"/>
          </a:p>
        </p:txBody>
      </p:sp>
      <p:sp>
        <p:nvSpPr>
          <p:cNvPr id="8" name="7 Marcador de pie de página"/>
          <p:cNvSpPr>
            <a:spLocks noGrp="1"/>
          </p:cNvSpPr>
          <p:nvPr>
            <p:ph type="ftr" sz="quarter" idx="11"/>
          </p:nvPr>
        </p:nvSpPr>
        <p:spPr/>
        <p:txBody>
          <a:bodyPr/>
          <a:lstStyle/>
          <a:p>
            <a:endParaRPr lang="es-AR"/>
          </a:p>
        </p:txBody>
      </p:sp>
      <p:sp>
        <p:nvSpPr>
          <p:cNvPr id="9" name="8 Marcador de número de diapositiva"/>
          <p:cNvSpPr>
            <a:spLocks noGrp="1"/>
          </p:cNvSpPr>
          <p:nvPr>
            <p:ph type="sldNum" sz="quarter" idx="12"/>
          </p:nvPr>
        </p:nvSpPr>
        <p:spPr/>
        <p:txBody>
          <a:bodyPr/>
          <a:lstStyle/>
          <a:p>
            <a:fld id="{825DFAE2-5463-4E25-A1FD-0A33DEC3F20D}" type="slidenum">
              <a:rPr lang="es-AR" smtClean="0"/>
              <a:t>‹Nº›</a:t>
            </a:fld>
            <a:endParaRPr lang="es-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01532F7E-3589-4219-908A-838704B26850}" type="datetimeFigureOut">
              <a:rPr lang="es-AR" smtClean="0"/>
              <a:t>12/11/2013</a:t>
            </a:fld>
            <a:endParaRPr lang="es-AR"/>
          </a:p>
        </p:txBody>
      </p:sp>
      <p:sp>
        <p:nvSpPr>
          <p:cNvPr id="4" name="3 Marcador de pie de página"/>
          <p:cNvSpPr>
            <a:spLocks noGrp="1"/>
          </p:cNvSpPr>
          <p:nvPr>
            <p:ph type="ftr" sz="quarter" idx="11"/>
          </p:nvPr>
        </p:nvSpPr>
        <p:spPr/>
        <p:txBody>
          <a:bodyPr/>
          <a:lstStyle/>
          <a:p>
            <a:endParaRPr lang="es-AR"/>
          </a:p>
        </p:txBody>
      </p:sp>
      <p:sp>
        <p:nvSpPr>
          <p:cNvPr id="5" name="4 Marcador de número de diapositiva"/>
          <p:cNvSpPr>
            <a:spLocks noGrp="1"/>
          </p:cNvSpPr>
          <p:nvPr>
            <p:ph type="sldNum" sz="quarter" idx="12"/>
          </p:nvPr>
        </p:nvSpPr>
        <p:spPr/>
        <p:txBody>
          <a:bodyPr/>
          <a:lstStyle/>
          <a:p>
            <a:fld id="{825DFAE2-5463-4E25-A1FD-0A33DEC3F20D}" type="slidenum">
              <a:rPr lang="es-AR" smtClean="0"/>
              <a:t>‹Nº›</a:t>
            </a:fld>
            <a:endParaRPr 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1532F7E-3589-4219-908A-838704B26850}" type="datetimeFigureOut">
              <a:rPr lang="es-AR" smtClean="0"/>
              <a:t>12/11/2013</a:t>
            </a:fld>
            <a:endParaRPr lang="es-AR"/>
          </a:p>
        </p:txBody>
      </p:sp>
      <p:sp>
        <p:nvSpPr>
          <p:cNvPr id="3" name="2 Marcador de pie de página"/>
          <p:cNvSpPr>
            <a:spLocks noGrp="1"/>
          </p:cNvSpPr>
          <p:nvPr>
            <p:ph type="ftr" sz="quarter" idx="11"/>
          </p:nvPr>
        </p:nvSpPr>
        <p:spPr/>
        <p:txBody>
          <a:bodyPr/>
          <a:lstStyle/>
          <a:p>
            <a:endParaRPr lang="es-AR"/>
          </a:p>
        </p:txBody>
      </p:sp>
      <p:sp>
        <p:nvSpPr>
          <p:cNvPr id="4" name="3 Marcador de número de diapositiva"/>
          <p:cNvSpPr>
            <a:spLocks noGrp="1"/>
          </p:cNvSpPr>
          <p:nvPr>
            <p:ph type="sldNum" sz="quarter" idx="12"/>
          </p:nvPr>
        </p:nvSpPr>
        <p:spPr/>
        <p:txBody>
          <a:bodyPr/>
          <a:lstStyle/>
          <a:p>
            <a:fld id="{825DFAE2-5463-4E25-A1FD-0A33DEC3F20D}" type="slidenum">
              <a:rPr lang="es-AR" smtClean="0"/>
              <a:t>‹Nº›</a:t>
            </a:fld>
            <a:endParaRPr 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texto"/>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01532F7E-3589-4219-908A-838704B26850}" type="datetimeFigureOut">
              <a:rPr lang="es-AR" smtClean="0"/>
              <a:t>12/11/2013</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825DFAE2-5463-4E25-A1FD-0A33DEC3F20D}" type="slidenum">
              <a:rPr lang="es-AR" smtClean="0"/>
              <a:t>‹Nº›</a:t>
            </a:fld>
            <a:endParaRPr lang="es-AR"/>
          </a:p>
        </p:txBody>
      </p:sp>
      <p:sp>
        <p:nvSpPr>
          <p:cNvPr id="12" name="11 Rectángulo"/>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Rectángulo"/>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s-ES" smtClean="0"/>
              <a:t>Haga clic en el icono para agregar una imagen</a:t>
            </a:r>
            <a:endParaRPr kumimoji="0" lang="en-US" dirty="0"/>
          </a:p>
        </p:txBody>
      </p:sp>
      <p:sp>
        <p:nvSpPr>
          <p:cNvPr id="4" name="3 Marcador de texto"/>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a:xfrm>
            <a:off x="164592" y="1170432"/>
            <a:ext cx="2523744" cy="201168"/>
          </a:xfrm>
        </p:spPr>
        <p:txBody>
          <a:bodyPr/>
          <a:lstStyle/>
          <a:p>
            <a:fld id="{01532F7E-3589-4219-908A-838704B26850}" type="datetimeFigureOut">
              <a:rPr lang="es-AR" smtClean="0"/>
              <a:t>12/11/2013</a:t>
            </a:fld>
            <a:endParaRPr lang="es-AR"/>
          </a:p>
        </p:txBody>
      </p:sp>
      <p:sp>
        <p:nvSpPr>
          <p:cNvPr id="11" name="10 Rectángulo"/>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Rectángulo"/>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5 Marcador de pie de página"/>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s-AR"/>
          </a:p>
        </p:txBody>
      </p:sp>
      <p:sp>
        <p:nvSpPr>
          <p:cNvPr id="7" name="6 Marcador de número de diapositiva"/>
          <p:cNvSpPr>
            <a:spLocks noGrp="1"/>
          </p:cNvSpPr>
          <p:nvPr>
            <p:ph type="sldNum" sz="quarter" idx="12"/>
          </p:nvPr>
        </p:nvSpPr>
        <p:spPr>
          <a:xfrm>
            <a:off x="8339328" y="1170432"/>
            <a:ext cx="733864" cy="201168"/>
          </a:xfrm>
        </p:spPr>
        <p:txBody>
          <a:bodyPr/>
          <a:lstStyle/>
          <a:p>
            <a:fld id="{825DFAE2-5463-4E25-A1FD-0A33DEC3F20D}" type="slidenum">
              <a:rPr lang="es-AR" smtClean="0"/>
              <a:t>‹Nº›</a:t>
            </a:fld>
            <a:endParaRPr lang="es-A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9 Rectángulo"/>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6 Rectángulo"/>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Marcador de título"/>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4" name="3 Marcador de fecha"/>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01532F7E-3589-4219-908A-838704B26850}" type="datetimeFigureOut">
              <a:rPr lang="es-AR" smtClean="0"/>
              <a:t>12/11/2013</a:t>
            </a:fld>
            <a:endParaRPr lang="es-AR"/>
          </a:p>
        </p:txBody>
      </p:sp>
      <p:sp>
        <p:nvSpPr>
          <p:cNvPr id="5" name="4 Marcador de pie de página"/>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s-AR"/>
          </a:p>
        </p:txBody>
      </p:sp>
      <p:sp>
        <p:nvSpPr>
          <p:cNvPr id="6" name="5 Marcador de número de diapositiva"/>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825DFAE2-5463-4E25-A1FD-0A33DEC3F20D}" type="slidenum">
              <a:rPr lang="es-AR" smtClean="0"/>
              <a:t>‹Nº›</a:t>
            </a:fld>
            <a:endParaRPr lang="es-AR"/>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9 Rectángulo"/>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7" name="6 Rectángulo"/>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2" name="1 Marcador de título"/>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4" name="3 Marcador de fecha"/>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01532F7E-3589-4219-908A-838704B26850}" type="datetimeFigureOut">
              <a:rPr lang="es-AR" smtClean="0">
                <a:solidFill>
                  <a:prstClr val="black">
                    <a:tint val="95000"/>
                  </a:prstClr>
                </a:solidFill>
              </a:rPr>
              <a:pPr/>
              <a:t>12/11/2013</a:t>
            </a:fld>
            <a:endParaRPr lang="es-AR">
              <a:solidFill>
                <a:prstClr val="black">
                  <a:tint val="95000"/>
                </a:prstClr>
              </a:solidFill>
            </a:endParaRPr>
          </a:p>
        </p:txBody>
      </p:sp>
      <p:sp>
        <p:nvSpPr>
          <p:cNvPr id="5" name="4 Marcador de pie de página"/>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s-AR">
              <a:solidFill>
                <a:prstClr val="black">
                  <a:tint val="95000"/>
                </a:prstClr>
              </a:solidFill>
            </a:endParaRPr>
          </a:p>
        </p:txBody>
      </p:sp>
      <p:sp>
        <p:nvSpPr>
          <p:cNvPr id="6" name="5 Marcador de número de diapositiva"/>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825DFAE2-5463-4E25-A1FD-0A33DEC3F20D}" type="slidenum">
              <a:rPr lang="es-AR" smtClean="0">
                <a:solidFill>
                  <a:prstClr val="black">
                    <a:tint val="95000"/>
                  </a:prstClr>
                </a:solidFill>
              </a:rPr>
              <a:pPr/>
              <a:t>‹Nº›</a:t>
            </a:fld>
            <a:endParaRPr lang="es-AR">
              <a:solidFill>
                <a:prstClr val="black">
                  <a:tint val="95000"/>
                </a:prstClr>
              </a:solidFill>
            </a:endParaRPr>
          </a:p>
        </p:txBody>
      </p:sp>
    </p:spTree>
    <p:extLst>
      <p:ext uri="{BB962C8B-B14F-4D97-AF65-F5344CB8AC3E}">
        <p14:creationId xmlns:p14="http://schemas.microsoft.com/office/powerpoint/2010/main" val="1323571146"/>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10.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mega-nerd.com/libsndfile"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3.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 Id="rId5" Type="http://schemas.openxmlformats.org/officeDocument/2006/relationships/image" Target="../media/image63.png"/><Relationship Id="rId4" Type="http://schemas.openxmlformats.org/officeDocument/2006/relationships/image" Target="../media/image62.png"/></Relationships>
</file>

<file path=ppt/slides/_rels/slide4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29931859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858" y="68239"/>
            <a:ext cx="9113329" cy="1252728"/>
          </a:xfrm>
        </p:spPr>
        <p:txBody>
          <a:bodyPr>
            <a:normAutofit/>
          </a:bodyPr>
          <a:lstStyle/>
          <a:p>
            <a:pPr algn="ctr"/>
            <a:r>
              <a:rPr lang="es-AR" sz="3200" dirty="0"/>
              <a:t>¿Cuán a menudo se debe muestrear un sonido?</a:t>
            </a:r>
          </a:p>
        </p:txBody>
      </p:sp>
      <p:sp>
        <p:nvSpPr>
          <p:cNvPr id="3" name="2 Marcador de contenido"/>
          <p:cNvSpPr>
            <a:spLocks noGrp="1"/>
          </p:cNvSpPr>
          <p:nvPr>
            <p:ph idx="1"/>
          </p:nvPr>
        </p:nvSpPr>
        <p:spPr>
          <a:xfrm>
            <a:off x="467544" y="2204864"/>
            <a:ext cx="8229600" cy="3165977"/>
          </a:xfrm>
        </p:spPr>
        <p:txBody>
          <a:bodyPr/>
          <a:lstStyle/>
          <a:p>
            <a:pPr marL="118872" indent="0">
              <a:buNone/>
            </a:pPr>
            <a:r>
              <a:rPr lang="es-AR" dirty="0">
                <a:latin typeface="Calibri" pitchFamily="34" charset="0"/>
              </a:rPr>
              <a:t>La </a:t>
            </a:r>
            <a:r>
              <a:rPr lang="es-AR" dirty="0" smtClean="0">
                <a:latin typeface="Calibri" pitchFamily="34" charset="0"/>
              </a:rPr>
              <a:t>solución </a:t>
            </a:r>
            <a:r>
              <a:rPr lang="es-AR" dirty="0">
                <a:latin typeface="Calibri" pitchFamily="34" charset="0"/>
              </a:rPr>
              <a:t>al problema de muestreo es tomar muestras de sonido </a:t>
            </a:r>
            <a:r>
              <a:rPr lang="es-AR" dirty="0" smtClean="0">
                <a:latin typeface="Calibri" pitchFamily="34" charset="0"/>
              </a:rPr>
              <a:t>a una tasa mayor que  la </a:t>
            </a:r>
            <a:r>
              <a:rPr lang="es-AR" i="1" dirty="0">
                <a:latin typeface="Calibri" pitchFamily="34" charset="0"/>
              </a:rPr>
              <a:t>frecuencia de Nyquist</a:t>
            </a:r>
            <a:r>
              <a:rPr lang="es-AR" dirty="0">
                <a:latin typeface="Calibri" pitchFamily="34" charset="0"/>
              </a:rPr>
              <a:t>, que es dos veces la frecuencia </a:t>
            </a:r>
            <a:r>
              <a:rPr lang="es-AR" dirty="0" smtClean="0">
                <a:latin typeface="Calibri" pitchFamily="34" charset="0"/>
              </a:rPr>
              <a:t>máxima </a:t>
            </a:r>
            <a:r>
              <a:rPr lang="es-AR" dirty="0">
                <a:latin typeface="Calibri" pitchFamily="34" charset="0"/>
              </a:rPr>
              <a:t>contenida en el sonido.</a:t>
            </a:r>
          </a:p>
          <a:p>
            <a:pPr marL="118872" indent="0">
              <a:buNone/>
            </a:pPr>
            <a:r>
              <a:rPr lang="es-AR" dirty="0">
                <a:latin typeface="Calibri" pitchFamily="34" charset="0"/>
              </a:rPr>
              <a:t>Dicha tasa de muestreo garantiza una </a:t>
            </a:r>
            <a:r>
              <a:rPr lang="es-AR" dirty="0" smtClean="0">
                <a:latin typeface="Calibri" pitchFamily="34" charset="0"/>
              </a:rPr>
              <a:t>reproducción </a:t>
            </a:r>
            <a:r>
              <a:rPr lang="es-AR" dirty="0">
                <a:latin typeface="Calibri" pitchFamily="34" charset="0"/>
              </a:rPr>
              <a:t>fiel del sonido.</a:t>
            </a:r>
          </a:p>
        </p:txBody>
      </p:sp>
    </p:spTree>
    <p:extLst>
      <p:ext uri="{BB962C8B-B14F-4D97-AF65-F5344CB8AC3E}">
        <p14:creationId xmlns:p14="http://schemas.microsoft.com/office/powerpoint/2010/main" val="20900818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155448"/>
            <a:ext cx="9144000" cy="1252728"/>
          </a:xfrm>
        </p:spPr>
        <p:txBody>
          <a:bodyPr>
            <a:normAutofit/>
          </a:bodyPr>
          <a:lstStyle/>
          <a:p>
            <a:pPr algn="ctr"/>
            <a:r>
              <a:rPr lang="es-AR" sz="3200" dirty="0"/>
              <a:t>¿Cuán a menudo se debe muestrear un sonido?</a:t>
            </a:r>
          </a:p>
        </p:txBody>
      </p:sp>
      <p:sp>
        <p:nvSpPr>
          <p:cNvPr id="3" name="2 Marcador de contenido"/>
          <p:cNvSpPr>
            <a:spLocks noGrp="1"/>
          </p:cNvSpPr>
          <p:nvPr>
            <p:ph idx="1"/>
          </p:nvPr>
        </p:nvSpPr>
        <p:spPr>
          <a:xfrm>
            <a:off x="467544" y="2060848"/>
            <a:ext cx="8229600" cy="4625609"/>
          </a:xfrm>
        </p:spPr>
        <p:txBody>
          <a:bodyPr>
            <a:normAutofit fontScale="77500" lnSpcReduction="20000"/>
          </a:bodyPr>
          <a:lstStyle/>
          <a:p>
            <a:pPr marL="118872" indent="0">
              <a:lnSpc>
                <a:spcPct val="120000"/>
              </a:lnSpc>
              <a:buNone/>
            </a:pPr>
            <a:r>
              <a:rPr lang="es-AR" dirty="0">
                <a:latin typeface="Calibri" pitchFamily="34" charset="0"/>
              </a:rPr>
              <a:t>El rango de </a:t>
            </a:r>
            <a:r>
              <a:rPr lang="es-AR" dirty="0" smtClean="0">
                <a:latin typeface="Calibri" pitchFamily="34" charset="0"/>
              </a:rPr>
              <a:t>audición </a:t>
            </a:r>
            <a:r>
              <a:rPr lang="es-AR" dirty="0">
                <a:latin typeface="Calibri" pitchFamily="34" charset="0"/>
              </a:rPr>
              <a:t>humana es </a:t>
            </a:r>
            <a:r>
              <a:rPr lang="es-AR" dirty="0" smtClean="0">
                <a:latin typeface="Calibri" pitchFamily="34" charset="0"/>
              </a:rPr>
              <a:t>típicamente, </a:t>
            </a:r>
            <a:r>
              <a:rPr lang="es-AR" dirty="0">
                <a:latin typeface="Calibri" pitchFamily="34" charset="0"/>
              </a:rPr>
              <a:t>de 16 − 20 Hz a 20 − 22 KHz, </a:t>
            </a:r>
            <a:r>
              <a:rPr lang="es-AR" dirty="0" smtClean="0">
                <a:latin typeface="Calibri" pitchFamily="34" charset="0"/>
              </a:rPr>
              <a:t>dependiendo de </a:t>
            </a:r>
            <a:r>
              <a:rPr lang="es-AR" dirty="0">
                <a:latin typeface="Calibri" pitchFamily="34" charset="0"/>
              </a:rPr>
              <a:t>la persona y de la edad. </a:t>
            </a:r>
            <a:endParaRPr lang="es-AR" dirty="0" smtClean="0">
              <a:latin typeface="Calibri" pitchFamily="34" charset="0"/>
            </a:endParaRPr>
          </a:p>
          <a:p>
            <a:pPr marL="118872" indent="0">
              <a:lnSpc>
                <a:spcPct val="120000"/>
              </a:lnSpc>
              <a:buNone/>
            </a:pPr>
            <a:r>
              <a:rPr lang="es-AR" dirty="0" smtClean="0">
                <a:latin typeface="Calibri" pitchFamily="34" charset="0"/>
              </a:rPr>
              <a:t>Cuando </a:t>
            </a:r>
            <a:r>
              <a:rPr lang="es-AR" dirty="0">
                <a:latin typeface="Calibri" pitchFamily="34" charset="0"/>
              </a:rPr>
              <a:t>el sonido se digitaliza en alta fidelidad, </a:t>
            </a:r>
            <a:r>
              <a:rPr lang="es-AR" dirty="0" smtClean="0">
                <a:latin typeface="Calibri" pitchFamily="34" charset="0"/>
              </a:rPr>
              <a:t>debería, por </a:t>
            </a:r>
            <a:r>
              <a:rPr lang="es-AR" dirty="0">
                <a:latin typeface="Calibri" pitchFamily="34" charset="0"/>
              </a:rPr>
              <a:t>lo tanto, ser muestreado a poco </a:t>
            </a:r>
            <a:r>
              <a:rPr lang="es-AR" dirty="0" smtClean="0">
                <a:latin typeface="Calibri" pitchFamily="34" charset="0"/>
              </a:rPr>
              <a:t>más </a:t>
            </a:r>
            <a:r>
              <a:rPr lang="es-AR" dirty="0">
                <a:latin typeface="Calibri" pitchFamily="34" charset="0"/>
              </a:rPr>
              <a:t>de la tasa de Nyquist de 2 × 22000 = 44000 </a:t>
            </a:r>
            <a:r>
              <a:rPr lang="es-AR" dirty="0" smtClean="0">
                <a:latin typeface="Calibri" pitchFamily="34" charset="0"/>
              </a:rPr>
              <a:t>Hz. Este </a:t>
            </a:r>
            <a:r>
              <a:rPr lang="es-AR" dirty="0">
                <a:latin typeface="Calibri" pitchFamily="34" charset="0"/>
              </a:rPr>
              <a:t>es el motivo por el cual el sonido de alta calidad digital se basa en una tasa de </a:t>
            </a:r>
            <a:r>
              <a:rPr lang="es-AR" dirty="0" smtClean="0">
                <a:latin typeface="Calibri" pitchFamily="34" charset="0"/>
              </a:rPr>
              <a:t>muestreo de por lo menos 44100 </a:t>
            </a:r>
            <a:r>
              <a:rPr lang="es-AR" dirty="0">
                <a:latin typeface="Calibri" pitchFamily="34" charset="0"/>
              </a:rPr>
              <a:t>Hz. </a:t>
            </a:r>
            <a:endParaRPr lang="es-AR" dirty="0" smtClean="0">
              <a:latin typeface="Calibri" pitchFamily="34" charset="0"/>
            </a:endParaRPr>
          </a:p>
          <a:p>
            <a:pPr marL="118872" indent="0">
              <a:lnSpc>
                <a:spcPct val="120000"/>
              </a:lnSpc>
              <a:buNone/>
            </a:pPr>
            <a:r>
              <a:rPr lang="es-AR" dirty="0" smtClean="0">
                <a:latin typeface="Calibri" pitchFamily="34" charset="0"/>
              </a:rPr>
              <a:t>Cualquier </a:t>
            </a:r>
            <a:r>
              <a:rPr lang="es-AR" dirty="0">
                <a:latin typeface="Calibri" pitchFamily="34" charset="0"/>
              </a:rPr>
              <a:t>tasa inferior é</a:t>
            </a:r>
            <a:r>
              <a:rPr lang="es-AR" dirty="0" smtClean="0">
                <a:latin typeface="Calibri" pitchFamily="34" charset="0"/>
              </a:rPr>
              <a:t>sta </a:t>
            </a:r>
            <a:r>
              <a:rPr lang="es-AR" dirty="0">
                <a:latin typeface="Calibri" pitchFamily="34" charset="0"/>
              </a:rPr>
              <a:t>produce distorsiones, mientras que </a:t>
            </a:r>
            <a:r>
              <a:rPr lang="es-AR" dirty="0" smtClean="0">
                <a:latin typeface="Calibri" pitchFamily="34" charset="0"/>
              </a:rPr>
              <a:t>las altas </a:t>
            </a:r>
            <a:r>
              <a:rPr lang="es-AR" dirty="0">
                <a:latin typeface="Calibri" pitchFamily="34" charset="0"/>
              </a:rPr>
              <a:t>tasas </a:t>
            </a:r>
            <a:r>
              <a:rPr lang="es-AR" dirty="0" smtClean="0">
                <a:latin typeface="Calibri" pitchFamily="34" charset="0"/>
              </a:rPr>
              <a:t>de muestreo </a:t>
            </a:r>
            <a:r>
              <a:rPr lang="es-AR" dirty="0">
                <a:latin typeface="Calibri" pitchFamily="34" charset="0"/>
              </a:rPr>
              <a:t>no producen ninguna mejora </a:t>
            </a:r>
            <a:r>
              <a:rPr lang="es-AR" dirty="0" smtClean="0">
                <a:latin typeface="Calibri" pitchFamily="34" charset="0"/>
              </a:rPr>
              <a:t>sustancial en </a:t>
            </a:r>
            <a:r>
              <a:rPr lang="es-AR" dirty="0">
                <a:latin typeface="Calibri" pitchFamily="34" charset="0"/>
              </a:rPr>
              <a:t>la </a:t>
            </a:r>
            <a:r>
              <a:rPr lang="es-AR" dirty="0" smtClean="0">
                <a:latin typeface="Calibri" pitchFamily="34" charset="0"/>
              </a:rPr>
              <a:t>reconstrucción (reproducción) del </a:t>
            </a:r>
            <a:r>
              <a:rPr lang="es-AR" dirty="0">
                <a:latin typeface="Calibri" pitchFamily="34" charset="0"/>
              </a:rPr>
              <a:t>sonido.</a:t>
            </a:r>
          </a:p>
        </p:txBody>
      </p:sp>
    </p:spTree>
    <p:extLst>
      <p:ext uri="{BB962C8B-B14F-4D97-AF65-F5344CB8AC3E}">
        <p14:creationId xmlns:p14="http://schemas.microsoft.com/office/powerpoint/2010/main" val="20519348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Tamaño de la muestra</a:t>
            </a:r>
            <a:endParaRPr lang="es-AR" dirty="0"/>
          </a:p>
        </p:txBody>
      </p:sp>
      <mc:AlternateContent xmlns:mc="http://schemas.openxmlformats.org/markup-compatibility/2006" xmlns:a14="http://schemas.microsoft.com/office/drawing/2010/main">
        <mc:Choice Requires="a14">
          <p:sp>
            <p:nvSpPr>
              <p:cNvPr id="6" name="5 CuadroTexto"/>
              <p:cNvSpPr txBox="1"/>
              <p:nvPr/>
            </p:nvSpPr>
            <p:spPr>
              <a:xfrm>
                <a:off x="3923928" y="1857335"/>
                <a:ext cx="4608512" cy="1698927"/>
              </a:xfrm>
              <a:prstGeom prst="rect">
                <a:avLst/>
              </a:prstGeom>
              <a:noFill/>
            </p:spPr>
            <p:txBody>
              <a:bodyPr wrap="square" rtlCol="0">
                <a:spAutoFit/>
              </a:bodyPr>
              <a:lstStyle/>
              <a:p>
                <a:pPr marL="118872" indent="0">
                  <a:lnSpc>
                    <a:spcPct val="120000"/>
                  </a:lnSpc>
                  <a:buNone/>
                </a:pPr>
                <a:endParaRPr lang="es-AR" dirty="0">
                  <a:latin typeface="Calibri" pitchFamily="34" charset="0"/>
                </a:endParaRPr>
              </a:p>
              <a:p>
                <a:pPr marL="118872" indent="0">
                  <a:lnSpc>
                    <a:spcPct val="120000"/>
                  </a:lnSpc>
                  <a:buNone/>
                </a:pPr>
                <a:r>
                  <a:rPr lang="es-AR" dirty="0">
                    <a:latin typeface="Calibri" pitchFamily="34" charset="0"/>
                  </a:rPr>
                  <a:t> Un sonido que genera una onda inferior a </a:t>
                </a:r>
                <a14:m>
                  <m:oMath xmlns:m="http://schemas.openxmlformats.org/officeDocument/2006/math">
                    <m:r>
                      <a:rPr lang="es-AR" i="1">
                        <a:latin typeface="Cambria Math"/>
                      </a:rPr>
                      <m:t>8 </m:t>
                    </m:r>
                    <m:r>
                      <a:rPr lang="es-AR" i="1">
                        <a:latin typeface="Cambria Math"/>
                      </a:rPr>
                      <m:t>𝑚𝑉</m:t>
                    </m:r>
                  </m:oMath>
                </a14:m>
                <a:r>
                  <a:rPr lang="es-AR" dirty="0">
                    <a:latin typeface="Calibri" pitchFamily="34" charset="0"/>
                  </a:rPr>
                  <a:t> es muestreado como </a:t>
                </a:r>
                <a14:m>
                  <m:oMath xmlns:m="http://schemas.openxmlformats.org/officeDocument/2006/math">
                    <m:r>
                      <a:rPr lang="es-AR" i="1">
                        <a:latin typeface="Cambria Math"/>
                      </a:rPr>
                      <m:t>0</m:t>
                    </m:r>
                  </m:oMath>
                </a14:m>
                <a:r>
                  <a:rPr lang="es-AR" dirty="0">
                    <a:latin typeface="Calibri" pitchFamily="34" charset="0"/>
                  </a:rPr>
                  <a:t> y reproducido como silencio.</a:t>
                </a:r>
              </a:p>
              <a:p>
                <a:endParaRPr lang="es-AR" dirty="0"/>
              </a:p>
            </p:txBody>
          </p:sp>
        </mc:Choice>
        <mc:Fallback xmlns="">
          <p:sp>
            <p:nvSpPr>
              <p:cNvPr id="6" name="5 CuadroTexto"/>
              <p:cNvSpPr txBox="1">
                <a:spLocks noRot="1" noChangeAspect="1" noMove="1" noResize="1" noEditPoints="1" noAdjustHandles="1" noChangeArrowheads="1" noChangeShapeType="1" noTextEdit="1"/>
              </p:cNvSpPr>
              <p:nvPr/>
            </p:nvSpPr>
            <p:spPr>
              <a:xfrm>
                <a:off x="3923928" y="1857335"/>
                <a:ext cx="4608512" cy="1698927"/>
              </a:xfrm>
              <a:prstGeom prst="rect">
                <a:avLst/>
              </a:prstGeom>
              <a:blipFill rotWithShape="1">
                <a:blip r:embed="rId2"/>
                <a:stretch>
                  <a:fillRect/>
                </a:stretch>
              </a:blipFill>
            </p:spPr>
            <p:txBody>
              <a:bodyPr/>
              <a:lstStyle/>
              <a:p>
                <a:r>
                  <a:rPr lang="es-AR">
                    <a:noFill/>
                  </a:rPr>
                  <a:t> </a:t>
                </a:r>
              </a:p>
            </p:txBody>
          </p:sp>
        </mc:Fallback>
      </mc:AlternateContent>
      <mc:AlternateContent xmlns:mc="http://schemas.openxmlformats.org/markup-compatibility/2006" xmlns:a14="http://schemas.microsoft.com/office/drawing/2010/main">
        <mc:Choice Requires="a14">
          <p:sp>
            <p:nvSpPr>
              <p:cNvPr id="8" name="7 CuadroTexto"/>
              <p:cNvSpPr txBox="1"/>
              <p:nvPr/>
            </p:nvSpPr>
            <p:spPr>
              <a:xfrm>
                <a:off x="663168" y="2379142"/>
                <a:ext cx="2880320" cy="806054"/>
              </a:xfrm>
              <a:prstGeom prst="rect">
                <a:avLst/>
              </a:prstGeom>
              <a:noFill/>
            </p:spPr>
            <p:txBody>
              <a:bodyPr wrap="square" rtlCol="0">
                <a:spAutoFit/>
              </a:bodyPr>
              <a:lstStyle/>
              <a:p>
                <a14:m>
                  <m:oMath xmlns:m="http://schemas.openxmlformats.org/officeDocument/2006/math">
                    <m:r>
                      <a:rPr lang="es-AR" sz="2000" i="1">
                        <a:latin typeface="Cambria Math"/>
                      </a:rPr>
                      <m:t>8 </m:t>
                    </m:r>
                    <m:r>
                      <a:rPr lang="es-AR" sz="2000" i="1">
                        <a:latin typeface="Cambria Math"/>
                      </a:rPr>
                      <m:t>𝑏𝑖𝑡𝑠</m:t>
                    </m:r>
                    <m:r>
                      <a:rPr lang="es-AR" sz="2000" i="1">
                        <a:latin typeface="Cambria Math"/>
                      </a:rPr>
                      <m:t> −&gt;</m:t>
                    </m:r>
                    <m:f>
                      <m:fPr>
                        <m:ctrlPr>
                          <a:rPr lang="es-AR" sz="2000" i="1">
                            <a:latin typeface="Cambria Math"/>
                            <a:ea typeface="Cambria Math"/>
                          </a:rPr>
                        </m:ctrlPr>
                      </m:fPr>
                      <m:num>
                        <m:r>
                          <a:rPr lang="es-AR" sz="2000" i="1">
                            <a:latin typeface="Cambria Math"/>
                            <a:ea typeface="Cambria Math"/>
                          </a:rPr>
                          <m:t>1</m:t>
                        </m:r>
                      </m:num>
                      <m:den>
                        <m:r>
                          <a:rPr lang="es-AR" sz="2000" i="1">
                            <a:latin typeface="Cambria Math"/>
                            <a:ea typeface="Cambria Math"/>
                          </a:rPr>
                          <m:t>128</m:t>
                        </m:r>
                      </m:den>
                    </m:f>
                    <m:r>
                      <a:rPr lang="es-AR" sz="2000" i="1">
                        <a:latin typeface="Cambria Math"/>
                        <a:ea typeface="Cambria Math"/>
                      </a:rPr>
                      <m:t>≈8 </m:t>
                    </m:r>
                    <m:r>
                      <a:rPr lang="es-AR" sz="2000" i="1">
                        <a:latin typeface="Cambria Math"/>
                        <a:ea typeface="Cambria Math"/>
                      </a:rPr>
                      <m:t>𝑚𝑉</m:t>
                    </m:r>
                  </m:oMath>
                </a14:m>
                <a:r>
                  <a:rPr lang="es-AR" dirty="0">
                    <a:latin typeface="Calibri" pitchFamily="34" charset="0"/>
                  </a:rPr>
                  <a:t>  </a:t>
                </a:r>
              </a:p>
              <a:p>
                <a:endParaRPr lang="es-AR" dirty="0"/>
              </a:p>
            </p:txBody>
          </p:sp>
        </mc:Choice>
        <mc:Fallback xmlns="">
          <p:sp>
            <p:nvSpPr>
              <p:cNvPr id="8" name="7 CuadroTexto"/>
              <p:cNvSpPr txBox="1">
                <a:spLocks noRot="1" noChangeAspect="1" noMove="1" noResize="1" noEditPoints="1" noAdjustHandles="1" noChangeArrowheads="1" noChangeShapeType="1" noTextEdit="1"/>
              </p:cNvSpPr>
              <p:nvPr/>
            </p:nvSpPr>
            <p:spPr>
              <a:xfrm>
                <a:off x="663168" y="2379142"/>
                <a:ext cx="2880320" cy="806054"/>
              </a:xfrm>
              <a:prstGeom prst="rect">
                <a:avLst/>
              </a:prstGeom>
              <a:blipFill rotWithShape="1">
                <a:blip r:embed="rId3"/>
                <a:stretch>
                  <a:fillRect/>
                </a:stretch>
              </a:blipFill>
            </p:spPr>
            <p:txBody>
              <a:bodyPr/>
              <a:lstStyle/>
              <a:p>
                <a:r>
                  <a:rPr lang="es-AR">
                    <a:noFill/>
                  </a:rPr>
                  <a:t> </a:t>
                </a:r>
              </a:p>
            </p:txBody>
          </p:sp>
        </mc:Fallback>
      </mc:AlternateContent>
      <mc:AlternateContent xmlns:mc="http://schemas.openxmlformats.org/markup-compatibility/2006" xmlns:a14="http://schemas.microsoft.com/office/drawing/2010/main">
        <mc:Choice Requires="a14">
          <p:sp>
            <p:nvSpPr>
              <p:cNvPr id="10" name="9 Rectángulo"/>
              <p:cNvSpPr/>
              <p:nvPr/>
            </p:nvSpPr>
            <p:spPr>
              <a:xfrm>
                <a:off x="452844" y="4149079"/>
                <a:ext cx="3300968" cy="616387"/>
              </a:xfrm>
              <a:prstGeom prst="rect">
                <a:avLst/>
              </a:prstGeom>
            </p:spPr>
            <p:txBody>
              <a:bodyPr wrap="none">
                <a:spAutoFit/>
              </a:bodyPr>
              <a:lstStyle/>
              <a:p>
                <a:pPr marL="118872" indent="0">
                  <a:lnSpc>
                    <a:spcPct val="120000"/>
                  </a:lnSpc>
                  <a:buNone/>
                </a:pPr>
                <a14:m>
                  <m:oMath xmlns:m="http://schemas.openxmlformats.org/officeDocument/2006/math">
                    <m:r>
                      <a:rPr lang="es-AR" sz="2000" i="1" smtClean="0">
                        <a:latin typeface="Cambria Math" pitchFamily="18" charset="0"/>
                        <a:ea typeface="Cambria Math" pitchFamily="18" charset="0"/>
                      </a:rPr>
                      <m:t>1</m:t>
                    </m:r>
                    <m:r>
                      <a:rPr lang="es-AR" sz="2000" b="0" i="1" smtClean="0">
                        <a:latin typeface="Cambria Math" pitchFamily="18" charset="0"/>
                        <a:ea typeface="Cambria Math" pitchFamily="18" charset="0"/>
                      </a:rPr>
                      <m:t>6</m:t>
                    </m:r>
                    <m:r>
                      <a:rPr lang="es-AR" sz="2000" i="1">
                        <a:latin typeface="Cambria Math" pitchFamily="18" charset="0"/>
                        <a:ea typeface="Cambria Math" pitchFamily="18" charset="0"/>
                      </a:rPr>
                      <m:t> </m:t>
                    </m:r>
                    <m:r>
                      <a:rPr lang="es-AR" sz="2000" i="1">
                        <a:latin typeface="Cambria Math" pitchFamily="18" charset="0"/>
                        <a:ea typeface="Cambria Math" pitchFamily="18" charset="0"/>
                      </a:rPr>
                      <m:t>𝑏𝑖𝑡𝑠</m:t>
                    </m:r>
                    <m:r>
                      <a:rPr lang="es-AR" sz="2000" i="1">
                        <a:latin typeface="Cambria Math" pitchFamily="18" charset="0"/>
                        <a:ea typeface="Cambria Math" pitchFamily="18" charset="0"/>
                      </a:rPr>
                      <m:t> −&gt;</m:t>
                    </m:r>
                    <m:f>
                      <m:fPr>
                        <m:ctrlPr>
                          <a:rPr lang="es-AR" sz="2000" i="1">
                            <a:latin typeface="Cambria Math"/>
                            <a:ea typeface="Cambria Math" pitchFamily="18" charset="0"/>
                          </a:rPr>
                        </m:ctrlPr>
                      </m:fPr>
                      <m:num>
                        <m:r>
                          <a:rPr lang="es-AR" sz="2000" i="1">
                            <a:latin typeface="Cambria Math" pitchFamily="18" charset="0"/>
                            <a:ea typeface="Cambria Math" pitchFamily="18" charset="0"/>
                          </a:rPr>
                          <m:t>1</m:t>
                        </m:r>
                      </m:num>
                      <m:den>
                        <m:r>
                          <a:rPr lang="es-AR" sz="2000" b="0" i="1" smtClean="0">
                            <a:latin typeface="Cambria Math" pitchFamily="18" charset="0"/>
                            <a:ea typeface="Cambria Math" pitchFamily="18" charset="0"/>
                          </a:rPr>
                          <m:t>32768</m:t>
                        </m:r>
                      </m:den>
                    </m:f>
                    <m:r>
                      <a:rPr lang="es-AR" sz="2000" i="1">
                        <a:latin typeface="Cambria Math" pitchFamily="18" charset="0"/>
                        <a:ea typeface="Cambria Math" pitchFamily="18" charset="0"/>
                      </a:rPr>
                      <m:t>≈</m:t>
                    </m:r>
                    <m:r>
                      <a:rPr lang="es-AR" sz="2000" b="0" i="1" smtClean="0">
                        <a:latin typeface="Cambria Math" pitchFamily="18" charset="0"/>
                        <a:ea typeface="Cambria Math" pitchFamily="18" charset="0"/>
                      </a:rPr>
                      <m:t>30</m:t>
                    </m:r>
                    <m:r>
                      <a:rPr lang="es-AR" sz="2000" i="1">
                        <a:latin typeface="Cambria Math" pitchFamily="18" charset="0"/>
                        <a:ea typeface="Cambria Math" pitchFamily="18" charset="0"/>
                      </a:rPr>
                      <m:t> </m:t>
                    </m:r>
                    <m:r>
                      <m:rPr>
                        <m:sty m:val="p"/>
                      </m:rPr>
                      <a:rPr lang="el-GR" sz="2000" i="1" smtClean="0">
                        <a:latin typeface="Cambria Math" pitchFamily="18" charset="0"/>
                        <a:ea typeface="Cambria Math" pitchFamily="18" charset="0"/>
                      </a:rPr>
                      <m:t>μ</m:t>
                    </m:r>
                    <m:r>
                      <a:rPr lang="es-AR" sz="2000" i="1">
                        <a:latin typeface="Cambria Math" pitchFamily="18" charset="0"/>
                        <a:ea typeface="Cambria Math" pitchFamily="18" charset="0"/>
                      </a:rPr>
                      <m:t>𝑉</m:t>
                    </m:r>
                  </m:oMath>
                </a14:m>
                <a:r>
                  <a:rPr lang="es-AR" sz="2000" dirty="0">
                    <a:latin typeface="Cambria Math" pitchFamily="18" charset="0"/>
                    <a:ea typeface="Cambria Math" pitchFamily="18" charset="0"/>
                  </a:rPr>
                  <a:t>  </a:t>
                </a:r>
              </a:p>
            </p:txBody>
          </p:sp>
        </mc:Choice>
        <mc:Fallback xmlns="">
          <p:sp>
            <p:nvSpPr>
              <p:cNvPr id="10" name="9 Rectángulo"/>
              <p:cNvSpPr>
                <a:spLocks noRot="1" noChangeAspect="1" noMove="1" noResize="1" noEditPoints="1" noAdjustHandles="1" noChangeArrowheads="1" noChangeShapeType="1" noTextEdit="1"/>
              </p:cNvSpPr>
              <p:nvPr/>
            </p:nvSpPr>
            <p:spPr>
              <a:xfrm>
                <a:off x="452844" y="4149079"/>
                <a:ext cx="3300968" cy="616387"/>
              </a:xfrm>
              <a:prstGeom prst="rect">
                <a:avLst/>
              </a:prstGeom>
              <a:blipFill rotWithShape="1">
                <a:blip r:embed="rId4"/>
                <a:stretch>
                  <a:fillRect b="-1980"/>
                </a:stretch>
              </a:blipFill>
            </p:spPr>
            <p:txBody>
              <a:bodyPr/>
              <a:lstStyle/>
              <a:p>
                <a:r>
                  <a:rPr lang="es-AR">
                    <a:noFill/>
                  </a:rPr>
                  <a:t> </a:t>
                </a:r>
              </a:p>
            </p:txBody>
          </p:sp>
        </mc:Fallback>
      </mc:AlternateContent>
      <p:sp>
        <p:nvSpPr>
          <p:cNvPr id="11" name="10 CuadroTexto"/>
          <p:cNvSpPr txBox="1"/>
          <p:nvPr/>
        </p:nvSpPr>
        <p:spPr>
          <a:xfrm>
            <a:off x="663168" y="5301208"/>
            <a:ext cx="7869272" cy="923330"/>
          </a:xfrm>
          <a:prstGeom prst="rect">
            <a:avLst/>
          </a:prstGeom>
          <a:noFill/>
        </p:spPr>
        <p:txBody>
          <a:bodyPr wrap="square" rtlCol="0">
            <a:spAutoFit/>
          </a:bodyPr>
          <a:lstStyle/>
          <a:p>
            <a:r>
              <a:rPr lang="es-AR" b="1" dirty="0" smtClean="0">
                <a:solidFill>
                  <a:srgbClr val="FF0000"/>
                </a:solidFill>
                <a:latin typeface="Calibri" pitchFamily="34" charset="0"/>
              </a:rPr>
              <a:t>Las muestras de 8 bits son más toscamente cuantificadas que las muestras de 16 bits. Como resultado se produce una mejor compresión pero una reconstrucción más pobre del audio.</a:t>
            </a:r>
            <a:endParaRPr lang="es-AR" b="1" dirty="0">
              <a:solidFill>
                <a:srgbClr val="FF0000"/>
              </a:solidFill>
              <a:latin typeface="Calibri" pitchFamily="34" charset="0"/>
            </a:endParaRPr>
          </a:p>
        </p:txBody>
      </p:sp>
    </p:spTree>
    <p:extLst>
      <p:ext uri="{BB962C8B-B14F-4D97-AF65-F5344CB8AC3E}">
        <p14:creationId xmlns:p14="http://schemas.microsoft.com/office/powerpoint/2010/main" val="2093166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wipe(down)">
                                      <p:cBhvr>
                                        <p:cTn id="20"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31976" y="1052736"/>
            <a:ext cx="8928992" cy="1636776"/>
          </a:xfrm>
        </p:spPr>
        <p:txBody>
          <a:bodyPr>
            <a:normAutofit/>
          </a:bodyPr>
          <a:lstStyle/>
          <a:p>
            <a:pPr algn="ctr"/>
            <a:r>
              <a:rPr lang="es-AR" sz="6000" dirty="0" smtClean="0">
                <a:latin typeface="Adobe Arabic" pitchFamily="18" charset="-78"/>
                <a:cs typeface="Adobe Arabic" pitchFamily="18" charset="-78"/>
              </a:rPr>
              <a:t>DESCRIPCIÓN DEL PROYECTO</a:t>
            </a:r>
            <a:endParaRPr lang="es-AR" sz="6000" dirty="0">
              <a:latin typeface="Adobe Arabic" pitchFamily="18" charset="-78"/>
              <a:cs typeface="Adobe Arabic" pitchFamily="18" charset="-78"/>
            </a:endParaRPr>
          </a:p>
        </p:txBody>
      </p:sp>
    </p:spTree>
    <p:extLst>
      <p:ext uri="{BB962C8B-B14F-4D97-AF65-F5344CB8AC3E}">
        <p14:creationId xmlns:p14="http://schemas.microsoft.com/office/powerpoint/2010/main" val="349565400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pPr algn="ctr"/>
            <a:r>
              <a:rPr lang="es-AR" dirty="0" smtClean="0"/>
              <a:t>Esquema General</a:t>
            </a:r>
            <a:endParaRPr lang="es-AR" dirty="0"/>
          </a:p>
        </p:txBody>
      </p:sp>
      <p:pic>
        <p:nvPicPr>
          <p:cNvPr id="6" name="5 Marcador de contenido"/>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40" y="1988840"/>
            <a:ext cx="9150540" cy="4205574"/>
          </a:xfrm>
        </p:spPr>
      </p:pic>
    </p:spTree>
    <p:extLst>
      <p:ext uri="{BB962C8B-B14F-4D97-AF65-F5344CB8AC3E}">
        <p14:creationId xmlns:p14="http://schemas.microsoft.com/office/powerpoint/2010/main" val="40776672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539552" y="5517232"/>
            <a:ext cx="8077200" cy="1124672"/>
          </a:xfrm>
        </p:spPr>
        <p:txBody>
          <a:bodyPr/>
          <a:lstStyle/>
          <a:p>
            <a:pPr algn="ctr"/>
            <a:r>
              <a:rPr lang="es-AR" dirty="0" smtClean="0"/>
              <a:t>Lectura del archivo WAVE</a:t>
            </a:r>
            <a:endParaRPr lang="es-AR" dirty="0"/>
          </a:p>
        </p:txBody>
      </p:sp>
      <p:pic>
        <p:nvPicPr>
          <p:cNvPr id="6" name="5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841" y="413667"/>
            <a:ext cx="8936928" cy="4023446"/>
          </a:xfrm>
          <a:prstGeom prst="rect">
            <a:avLst/>
          </a:prstGeom>
        </p:spPr>
      </p:pic>
    </p:spTree>
    <p:extLst>
      <p:ext uri="{BB962C8B-B14F-4D97-AF65-F5344CB8AC3E}">
        <p14:creationId xmlns:p14="http://schemas.microsoft.com/office/powerpoint/2010/main" val="122547379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Lectura del archivo WAVE</a:t>
            </a:r>
            <a:endParaRPr lang="es-AR" dirty="0"/>
          </a:p>
        </p:txBody>
      </p:sp>
      <p:sp>
        <p:nvSpPr>
          <p:cNvPr id="4" name="3 CuadroTexto"/>
          <p:cNvSpPr txBox="1"/>
          <p:nvPr/>
        </p:nvSpPr>
        <p:spPr>
          <a:xfrm>
            <a:off x="421671" y="3769004"/>
            <a:ext cx="1440160" cy="461665"/>
          </a:xfrm>
          <a:prstGeom prst="rect">
            <a:avLst/>
          </a:prstGeom>
          <a:noFill/>
        </p:spPr>
        <p:txBody>
          <a:bodyPr wrap="square" rtlCol="0">
            <a:spAutoFit/>
          </a:bodyPr>
          <a:lstStyle/>
          <a:p>
            <a:r>
              <a:rPr lang="es-AR" sz="2400" dirty="0" smtClean="0">
                <a:latin typeface="Simplified Arabic Fixed" pitchFamily="49" charset="-78"/>
                <a:cs typeface="Simplified Arabic Fixed" pitchFamily="49" charset="-78"/>
              </a:rPr>
              <a:t>WAVE </a:t>
            </a:r>
            <a:endParaRPr lang="es-AR" sz="2400" dirty="0">
              <a:latin typeface="Simplified Arabic Fixed" pitchFamily="49" charset="-78"/>
              <a:cs typeface="Simplified Arabic Fixed" pitchFamily="49" charset="-78"/>
            </a:endParaRPr>
          </a:p>
        </p:txBody>
      </p:sp>
      <p:sp>
        <p:nvSpPr>
          <p:cNvPr id="5" name="4 CuadroTexto"/>
          <p:cNvSpPr txBox="1"/>
          <p:nvPr/>
        </p:nvSpPr>
        <p:spPr>
          <a:xfrm>
            <a:off x="1835696" y="2984175"/>
            <a:ext cx="7128792" cy="2031325"/>
          </a:xfrm>
          <a:prstGeom prst="rect">
            <a:avLst/>
          </a:prstGeom>
          <a:noFill/>
        </p:spPr>
        <p:txBody>
          <a:bodyPr wrap="square" rtlCol="0">
            <a:spAutoFit/>
          </a:bodyPr>
          <a:lstStyle/>
          <a:p>
            <a:pPr marL="285750" indent="-285750">
              <a:buFont typeface="Arial" pitchFamily="34" charset="0"/>
              <a:buChar char="•"/>
            </a:pPr>
            <a:r>
              <a:rPr lang="es-AR" dirty="0" smtClean="0">
                <a:latin typeface="Calibri" pitchFamily="34" charset="0"/>
              </a:rPr>
              <a:t>Es el formato nativo de Windows®.</a:t>
            </a:r>
          </a:p>
          <a:p>
            <a:pPr marL="285750" indent="-285750">
              <a:buFont typeface="Arial" pitchFamily="34" charset="0"/>
              <a:buChar char="•"/>
            </a:pPr>
            <a:r>
              <a:rPr lang="es-AR" dirty="0" smtClean="0">
                <a:latin typeface="Calibri" pitchFamily="34" charset="0"/>
              </a:rPr>
              <a:t>Se utiliza en procesadores que utilizan el orden de bytes </a:t>
            </a:r>
            <a:r>
              <a:rPr lang="es-AR" i="1" dirty="0" smtClean="0">
                <a:latin typeface="Calibri" pitchFamily="34" charset="0"/>
              </a:rPr>
              <a:t>little endian.</a:t>
            </a:r>
          </a:p>
          <a:p>
            <a:pPr marL="285750" indent="-285750">
              <a:buFont typeface="Arial" pitchFamily="34" charset="0"/>
              <a:buChar char="•"/>
            </a:pPr>
            <a:r>
              <a:rPr lang="es-AR" dirty="0" smtClean="0">
                <a:latin typeface="Calibri" pitchFamily="34" charset="0"/>
              </a:rPr>
              <a:t>Normalmente contiene cadenas de texto para especificar puntos de referencia, etiquetas, notas y otra información.</a:t>
            </a:r>
          </a:p>
          <a:p>
            <a:pPr marL="285750" indent="-285750">
              <a:buFont typeface="Arial" pitchFamily="34" charset="0"/>
              <a:buChar char="•"/>
            </a:pPr>
            <a:r>
              <a:rPr lang="es-AR" dirty="0" smtClean="0">
                <a:latin typeface="Simplified Arabic Fixed" pitchFamily="49" charset="-78"/>
                <a:cs typeface="Simplified Arabic Fixed" pitchFamily="49" charset="-78"/>
              </a:rPr>
              <a:t>.wav </a:t>
            </a:r>
            <a:r>
              <a:rPr lang="es-AR" dirty="0" smtClean="0">
                <a:latin typeface="Calibri" pitchFamily="34" charset="0"/>
              </a:rPr>
              <a:t>es un caso especial de </a:t>
            </a:r>
            <a:r>
              <a:rPr lang="es-AR" dirty="0" smtClean="0">
                <a:latin typeface="Simplified Arabic Fixed" pitchFamily="49" charset="-78"/>
                <a:cs typeface="Simplified Arabic Fixed" pitchFamily="49" charset="-78"/>
              </a:rPr>
              <a:t>WAVE</a:t>
            </a:r>
            <a:r>
              <a:rPr lang="es-AR" dirty="0" smtClean="0">
                <a:latin typeface="Calibri" pitchFamily="34" charset="0"/>
              </a:rPr>
              <a:t> en donde no se utiliza compresión.</a:t>
            </a:r>
          </a:p>
          <a:p>
            <a:pPr marL="285750" indent="-285750">
              <a:buFont typeface="Arial" pitchFamily="34" charset="0"/>
              <a:buChar char="•"/>
            </a:pPr>
            <a:r>
              <a:rPr lang="es-AR" dirty="0" smtClean="0">
                <a:latin typeface="Calibri" pitchFamily="34" charset="0"/>
              </a:rPr>
              <a:t>Su organización se basa en una estructura llamada </a:t>
            </a:r>
            <a:r>
              <a:rPr lang="es-AR" dirty="0" smtClean="0">
                <a:latin typeface="Simplified Arabic Fixed" pitchFamily="49" charset="-78"/>
                <a:cs typeface="Simplified Arabic Fixed" pitchFamily="49" charset="-78"/>
              </a:rPr>
              <a:t>RIFF</a:t>
            </a:r>
            <a:r>
              <a:rPr lang="es-AR" dirty="0" smtClean="0">
                <a:latin typeface="Calibri" pitchFamily="34" charset="0"/>
              </a:rPr>
              <a:t> (Formato de Ficheros de Intercambio de Recursos).</a:t>
            </a:r>
            <a:endParaRPr lang="es-AR" dirty="0">
              <a:latin typeface="Calibri" pitchFamily="34" charset="0"/>
            </a:endParaRPr>
          </a:p>
        </p:txBody>
      </p:sp>
      <p:sp>
        <p:nvSpPr>
          <p:cNvPr id="6" name="5 Abrir llave"/>
          <p:cNvSpPr/>
          <p:nvPr/>
        </p:nvSpPr>
        <p:spPr>
          <a:xfrm>
            <a:off x="1403648" y="2989600"/>
            <a:ext cx="288032" cy="202589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AR"/>
          </a:p>
        </p:txBody>
      </p:sp>
    </p:spTree>
    <p:extLst>
      <p:ext uri="{BB962C8B-B14F-4D97-AF65-F5344CB8AC3E}">
        <p14:creationId xmlns:p14="http://schemas.microsoft.com/office/powerpoint/2010/main" val="2124836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Lectura del archivo WAVE</a:t>
            </a:r>
            <a:endParaRPr lang="es-AR" dirty="0"/>
          </a:p>
        </p:txBody>
      </p:sp>
      <p:pic>
        <p:nvPicPr>
          <p:cNvPr id="6" name="5 Marcador de contenido"/>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0528" y="1484784"/>
            <a:ext cx="9385669" cy="3312368"/>
          </a:xfrm>
        </p:spPr>
      </p:pic>
      <p:sp>
        <p:nvSpPr>
          <p:cNvPr id="7" name="6 CuadroTexto"/>
          <p:cNvSpPr txBox="1"/>
          <p:nvPr/>
        </p:nvSpPr>
        <p:spPr>
          <a:xfrm>
            <a:off x="251520" y="5157192"/>
            <a:ext cx="8280920" cy="1477328"/>
          </a:xfrm>
          <a:prstGeom prst="rect">
            <a:avLst/>
          </a:prstGeom>
          <a:noFill/>
        </p:spPr>
        <p:txBody>
          <a:bodyPr wrap="square" rtlCol="0">
            <a:spAutoFit/>
          </a:bodyPr>
          <a:lstStyle/>
          <a:p>
            <a:r>
              <a:rPr lang="es-AR" dirty="0" smtClean="0">
                <a:latin typeface="Calibri" pitchFamily="34" charset="0"/>
              </a:rPr>
              <a:t>El bloque de datos comienza con la cadena </a:t>
            </a:r>
            <a:r>
              <a:rPr lang="es-AR" dirty="0" smtClean="0">
                <a:latin typeface="Simplified Arabic Fixed" pitchFamily="49" charset="-78"/>
                <a:cs typeface="Simplified Arabic Fixed" pitchFamily="49" charset="-78"/>
              </a:rPr>
              <a:t>data</a:t>
            </a:r>
            <a:r>
              <a:rPr lang="es-AR" dirty="0" smtClean="0">
                <a:latin typeface="Calibri" pitchFamily="34" charset="0"/>
              </a:rPr>
              <a:t>, que es seguida por el tamaño de los datos que siguen. Esto es seguido por los bytes de datos (muestras de audio).</a:t>
            </a:r>
          </a:p>
          <a:p>
            <a:endParaRPr lang="es-AR" dirty="0">
              <a:latin typeface="Calibri" pitchFamily="34" charset="0"/>
            </a:endParaRPr>
          </a:p>
          <a:p>
            <a:r>
              <a:rPr lang="es-AR" dirty="0" smtClean="0">
                <a:latin typeface="Calibri" pitchFamily="34" charset="0"/>
              </a:rPr>
              <a:t>La lectura de archivos .wav se realiza haciendo uso de la librería </a:t>
            </a:r>
            <a:r>
              <a:rPr lang="es-AR" i="1" dirty="0" smtClean="0">
                <a:latin typeface="Calibri" pitchFamily="34" charset="0"/>
              </a:rPr>
              <a:t>“</a:t>
            </a:r>
            <a:r>
              <a:rPr lang="es-AR" i="1" dirty="0" err="1" smtClean="0">
                <a:latin typeface="Calibri" pitchFamily="34" charset="0"/>
              </a:rPr>
              <a:t>libsndfile</a:t>
            </a:r>
            <a:r>
              <a:rPr lang="es-AR" i="1" dirty="0" smtClean="0">
                <a:latin typeface="Calibri" pitchFamily="34" charset="0"/>
              </a:rPr>
              <a:t>”  </a:t>
            </a:r>
            <a:r>
              <a:rPr lang="es-AR" dirty="0" smtClean="0">
                <a:latin typeface="Calibri" pitchFamily="34" charset="0"/>
              </a:rPr>
              <a:t>(</a:t>
            </a:r>
            <a:r>
              <a:rPr lang="es-AR" dirty="0">
                <a:latin typeface="Simplified Arabic Fixed" pitchFamily="49" charset="-78"/>
                <a:cs typeface="Simplified Arabic Fixed" pitchFamily="49" charset="-78"/>
                <a:hlinkClick r:id="rId3"/>
              </a:rPr>
              <a:t>http://</a:t>
            </a:r>
            <a:r>
              <a:rPr lang="es-AR" dirty="0" smtClean="0">
                <a:latin typeface="Simplified Arabic Fixed" pitchFamily="49" charset="-78"/>
                <a:cs typeface="Simplified Arabic Fixed" pitchFamily="49" charset="-78"/>
                <a:hlinkClick r:id="rId3"/>
              </a:rPr>
              <a:t>www.mega-nerd.com/libsndfile</a:t>
            </a:r>
            <a:r>
              <a:rPr lang="es-AR" dirty="0" smtClean="0">
                <a:latin typeface="Calibri" pitchFamily="34" charset="0"/>
              </a:rPr>
              <a:t>) adaptada para la ocasión.</a:t>
            </a:r>
            <a:endParaRPr lang="es-AR" dirty="0">
              <a:latin typeface="Calibri" pitchFamily="34" charset="0"/>
            </a:endParaRPr>
          </a:p>
        </p:txBody>
      </p:sp>
    </p:spTree>
    <p:extLst>
      <p:ext uri="{BB962C8B-B14F-4D97-AF65-F5344CB8AC3E}">
        <p14:creationId xmlns:p14="http://schemas.microsoft.com/office/powerpoint/2010/main" val="1269210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Lectura del archivo WAVE</a:t>
            </a:r>
            <a:endParaRPr lang="es-AR"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56792"/>
            <a:ext cx="9036496" cy="5301208"/>
          </a:xfrm>
          <a:prstGeom prst="rect">
            <a:avLst/>
          </a:prstGeom>
        </p:spPr>
      </p:pic>
    </p:spTree>
    <p:extLst>
      <p:ext uri="{BB962C8B-B14F-4D97-AF65-F5344CB8AC3E}">
        <p14:creationId xmlns:p14="http://schemas.microsoft.com/office/powerpoint/2010/main" val="13300164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611560" y="5517232"/>
            <a:ext cx="8077200" cy="980656"/>
          </a:xfrm>
        </p:spPr>
        <p:txBody>
          <a:bodyPr/>
          <a:lstStyle/>
          <a:p>
            <a:pPr algn="ctr"/>
            <a:r>
              <a:rPr lang="es-AR" dirty="0" smtClean="0"/>
              <a:t>Descomposición EMD</a:t>
            </a:r>
            <a:endParaRPr lang="es-AR" dirty="0"/>
          </a:p>
        </p:txBody>
      </p:sp>
      <p:pic>
        <p:nvPicPr>
          <p:cNvPr id="6" name="5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2656"/>
            <a:ext cx="9143999" cy="4464496"/>
          </a:xfrm>
          <a:prstGeom prst="rect">
            <a:avLst/>
          </a:prstGeom>
        </p:spPr>
      </p:pic>
    </p:spTree>
    <p:extLst>
      <p:ext uri="{BB962C8B-B14F-4D97-AF65-F5344CB8AC3E}">
        <p14:creationId xmlns:p14="http://schemas.microsoft.com/office/powerpoint/2010/main" val="280820588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95868" y="2276872"/>
            <a:ext cx="8568952" cy="1600327"/>
          </a:xfrm>
        </p:spPr>
        <p:txBody>
          <a:bodyPr>
            <a:normAutofit fontScale="90000"/>
          </a:bodyPr>
          <a:lstStyle/>
          <a:p>
            <a:pPr algn="ctr"/>
            <a:r>
              <a:rPr lang="es-AR" dirty="0" smtClean="0">
                <a:latin typeface="Adobe Arabic" pitchFamily="18" charset="-78"/>
                <a:ea typeface="Adobe Heiti Std R" pitchFamily="34" charset="-128"/>
                <a:cs typeface="Adobe Arabic" pitchFamily="18" charset="-78"/>
              </a:rPr>
              <a:t>DISEÑO Y DESARROLLO DE UN CÓDEC DIGITAL DE AUDIO BASADO EN TÉCNICAS ADAPTATIVAS</a:t>
            </a:r>
            <a:endParaRPr lang="es-AR" dirty="0">
              <a:latin typeface="Adobe Arabic" pitchFamily="18" charset="-78"/>
              <a:cs typeface="Adobe Arabic" pitchFamily="18" charset="-78"/>
            </a:endParaRPr>
          </a:p>
        </p:txBody>
      </p:sp>
      <p:sp>
        <p:nvSpPr>
          <p:cNvPr id="8" name="7 CuadroTexto"/>
          <p:cNvSpPr txBox="1"/>
          <p:nvPr/>
        </p:nvSpPr>
        <p:spPr>
          <a:xfrm>
            <a:off x="755576" y="5301208"/>
            <a:ext cx="7560840" cy="1477328"/>
          </a:xfrm>
          <a:prstGeom prst="rect">
            <a:avLst/>
          </a:prstGeom>
          <a:noFill/>
        </p:spPr>
        <p:txBody>
          <a:bodyPr wrap="square" rtlCol="0">
            <a:spAutoFit/>
          </a:bodyPr>
          <a:lstStyle/>
          <a:p>
            <a:r>
              <a:rPr lang="es-AR" dirty="0" smtClean="0">
                <a:latin typeface="Courier New" pitchFamily="49" charset="0"/>
                <a:cs typeface="Courier New" pitchFamily="49" charset="0"/>
              </a:rPr>
              <a:t>Autor:	 	Sergio Castells.</a:t>
            </a:r>
          </a:p>
          <a:p>
            <a:endParaRPr lang="es-AR" dirty="0">
              <a:latin typeface="Courier New" pitchFamily="49" charset="0"/>
              <a:cs typeface="Courier New" pitchFamily="49" charset="0"/>
            </a:endParaRPr>
          </a:p>
          <a:p>
            <a:r>
              <a:rPr lang="es-AR" dirty="0" smtClean="0">
                <a:latin typeface="Courier New" pitchFamily="49" charset="0"/>
                <a:cs typeface="Courier New" pitchFamily="49" charset="0"/>
              </a:rPr>
              <a:t>Director:	Dr. Fernando Alberto Marengo Rodriguez.</a:t>
            </a:r>
          </a:p>
          <a:p>
            <a:endParaRPr lang="es-AR" dirty="0">
              <a:latin typeface="Courier New" pitchFamily="49" charset="0"/>
              <a:cs typeface="Courier New" pitchFamily="49" charset="0"/>
            </a:endParaRPr>
          </a:p>
          <a:p>
            <a:r>
              <a:rPr lang="es-AR" dirty="0" smtClean="0">
                <a:latin typeface="Courier New" pitchFamily="49" charset="0"/>
                <a:cs typeface="Courier New" pitchFamily="49" charset="0"/>
              </a:rPr>
              <a:t>Asesor:	Ing. Gonzalo Daniel Sad</a:t>
            </a:r>
            <a:r>
              <a:rPr lang="es-AR" dirty="0" smtClean="0">
                <a:solidFill>
                  <a:schemeClr val="accent6">
                    <a:lumMod val="20000"/>
                    <a:lumOff val="80000"/>
                  </a:schemeClr>
                </a:solidFill>
                <a:latin typeface="Courier New" pitchFamily="49" charset="0"/>
                <a:cs typeface="Courier New" pitchFamily="49" charset="0"/>
              </a:rPr>
              <a:t>.</a:t>
            </a:r>
            <a:r>
              <a:rPr lang="es-AR" dirty="0" smtClean="0">
                <a:solidFill>
                  <a:schemeClr val="accent6">
                    <a:lumMod val="20000"/>
                    <a:lumOff val="80000"/>
                  </a:schemeClr>
                </a:solidFill>
                <a:latin typeface="+mj-lt"/>
              </a:rPr>
              <a:t>	</a:t>
            </a:r>
            <a:r>
              <a:rPr lang="es-AR" dirty="0" smtClean="0"/>
              <a:t>	</a:t>
            </a:r>
            <a:endParaRPr lang="es-AR" dirty="0"/>
          </a:p>
        </p:txBody>
      </p:sp>
      <p:pic>
        <p:nvPicPr>
          <p:cNvPr id="9" name="8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4716" y="260648"/>
            <a:ext cx="1922560" cy="1806543"/>
          </a:xfrm>
          <a:prstGeom prst="rect">
            <a:avLst/>
          </a:prstGeom>
        </p:spPr>
      </p:pic>
    </p:spTree>
    <p:extLst>
      <p:ext uri="{BB962C8B-B14F-4D97-AF65-F5344CB8AC3E}">
        <p14:creationId xmlns:p14="http://schemas.microsoft.com/office/powerpoint/2010/main" val="277400306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Descomposición EMD</a:t>
            </a:r>
            <a:endParaRPr lang="es-AR" dirty="0"/>
          </a:p>
        </p:txBody>
      </p:sp>
      <p:sp>
        <p:nvSpPr>
          <p:cNvPr id="4" name="3 CuadroTexto"/>
          <p:cNvSpPr txBox="1"/>
          <p:nvPr/>
        </p:nvSpPr>
        <p:spPr>
          <a:xfrm>
            <a:off x="6139" y="3510154"/>
            <a:ext cx="1224136" cy="584775"/>
          </a:xfrm>
          <a:prstGeom prst="rect">
            <a:avLst/>
          </a:prstGeom>
          <a:noFill/>
        </p:spPr>
        <p:txBody>
          <a:bodyPr wrap="square" rtlCol="0">
            <a:spAutoFit/>
          </a:bodyPr>
          <a:lstStyle/>
          <a:p>
            <a:r>
              <a:rPr lang="es-AR" sz="3200" dirty="0" smtClean="0">
                <a:latin typeface="Calibri" pitchFamily="34" charset="0"/>
              </a:rPr>
              <a:t>EMD</a:t>
            </a:r>
            <a:endParaRPr lang="es-AR" sz="3200" dirty="0">
              <a:latin typeface="Calibri" pitchFamily="34" charset="0"/>
            </a:endParaRPr>
          </a:p>
        </p:txBody>
      </p:sp>
      <p:sp>
        <p:nvSpPr>
          <p:cNvPr id="5" name="4 CuadroTexto"/>
          <p:cNvSpPr txBox="1"/>
          <p:nvPr/>
        </p:nvSpPr>
        <p:spPr>
          <a:xfrm>
            <a:off x="1403648" y="2499861"/>
            <a:ext cx="7632848" cy="2585323"/>
          </a:xfrm>
          <a:prstGeom prst="rect">
            <a:avLst/>
          </a:prstGeom>
          <a:noFill/>
        </p:spPr>
        <p:txBody>
          <a:bodyPr wrap="square" rtlCol="0">
            <a:spAutoFit/>
          </a:bodyPr>
          <a:lstStyle/>
          <a:p>
            <a:pPr marL="285750" indent="-285750">
              <a:buFont typeface="Wingdings" pitchFamily="2" charset="2"/>
              <a:buChar char="Ø"/>
            </a:pPr>
            <a:r>
              <a:rPr lang="es-AR" dirty="0" smtClean="0">
                <a:latin typeface="Calibri" pitchFamily="34" charset="0"/>
              </a:rPr>
              <a:t>Método relativamente nuevo para el análisis de señales unidimensionales no lineales y no estacionarias.</a:t>
            </a:r>
          </a:p>
          <a:p>
            <a:pPr marL="285750" indent="-285750">
              <a:buFont typeface="Wingdings" pitchFamily="2" charset="2"/>
              <a:buChar char="Ø"/>
            </a:pPr>
            <a:r>
              <a:rPr lang="es-AR" dirty="0" smtClean="0">
                <a:latin typeface="Calibri" pitchFamily="34" charset="0"/>
              </a:rPr>
              <a:t>Permite descomponer una señal, por más compleja que sea, en un conjunto finito y reducido de funciones AM-FM de media local nula llamadas </a:t>
            </a:r>
            <a:r>
              <a:rPr lang="es-AR" i="1" dirty="0" smtClean="0">
                <a:latin typeface="Calibri" pitchFamily="34" charset="0"/>
              </a:rPr>
              <a:t>funciones de modo intrínseco </a:t>
            </a:r>
            <a:r>
              <a:rPr lang="es-AR" dirty="0" smtClean="0">
                <a:latin typeface="Calibri" pitchFamily="34" charset="0"/>
              </a:rPr>
              <a:t>(IMF) más una función denominada </a:t>
            </a:r>
            <a:r>
              <a:rPr lang="es-AR" i="1" dirty="0" smtClean="0">
                <a:latin typeface="Calibri" pitchFamily="34" charset="0"/>
              </a:rPr>
              <a:t>residuo</a:t>
            </a:r>
            <a:r>
              <a:rPr lang="es-AR" dirty="0" smtClean="0">
                <a:latin typeface="Calibri" pitchFamily="34" charset="0"/>
              </a:rPr>
              <a:t>.</a:t>
            </a:r>
          </a:p>
          <a:p>
            <a:pPr marL="285750" indent="-285750">
              <a:buFont typeface="Wingdings" pitchFamily="2" charset="2"/>
              <a:buChar char="Ø"/>
            </a:pPr>
            <a:r>
              <a:rPr lang="es-AR" dirty="0" smtClean="0">
                <a:latin typeface="Calibri" pitchFamily="34" charset="0"/>
              </a:rPr>
              <a:t>Es adaptativo, dado que se basa únicamente en la información contenida en la señal a descomponer (no necesita una base de descomposición a priori).</a:t>
            </a:r>
          </a:p>
          <a:p>
            <a:pPr marL="285750" indent="-285750">
              <a:buFont typeface="Wingdings" pitchFamily="2" charset="2"/>
              <a:buChar char="Ø"/>
            </a:pPr>
            <a:r>
              <a:rPr lang="es-AR" dirty="0" smtClean="0">
                <a:latin typeface="Calibri" pitchFamily="34" charset="0"/>
              </a:rPr>
              <a:t>Carece de formulación analítica y sólo puede expresarse mediante un lenguaje algorítmico.</a:t>
            </a:r>
            <a:endParaRPr lang="es-AR" dirty="0">
              <a:latin typeface="Calibri" pitchFamily="34" charset="0"/>
            </a:endParaRPr>
          </a:p>
        </p:txBody>
      </p:sp>
      <p:sp>
        <p:nvSpPr>
          <p:cNvPr id="6" name="5 Abrir llave"/>
          <p:cNvSpPr/>
          <p:nvPr/>
        </p:nvSpPr>
        <p:spPr>
          <a:xfrm>
            <a:off x="1043609" y="2420888"/>
            <a:ext cx="504056" cy="2763309"/>
          </a:xfrm>
          <a:prstGeom prst="leftBrace">
            <a:avLst>
              <a:gd name="adj1" fmla="val 0"/>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AR"/>
          </a:p>
        </p:txBody>
      </p:sp>
    </p:spTree>
    <p:extLst>
      <p:ext uri="{BB962C8B-B14F-4D97-AF65-F5344CB8AC3E}">
        <p14:creationId xmlns:p14="http://schemas.microsoft.com/office/powerpoint/2010/main" val="2897843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Determinación de las funciones IMF</a:t>
            </a:r>
            <a:endParaRPr lang="es-AR" dirty="0"/>
          </a:p>
        </p:txBody>
      </p:sp>
      <p:sp>
        <p:nvSpPr>
          <p:cNvPr id="4" name="3 CuadroTexto"/>
          <p:cNvSpPr txBox="1"/>
          <p:nvPr/>
        </p:nvSpPr>
        <p:spPr>
          <a:xfrm>
            <a:off x="539552" y="2060848"/>
            <a:ext cx="8064896" cy="1754326"/>
          </a:xfrm>
          <a:prstGeom prst="rect">
            <a:avLst/>
          </a:prstGeom>
          <a:noFill/>
        </p:spPr>
        <p:txBody>
          <a:bodyPr wrap="square" rtlCol="0">
            <a:spAutoFit/>
          </a:bodyPr>
          <a:lstStyle/>
          <a:p>
            <a:r>
              <a:rPr lang="es-AR" dirty="0" smtClean="0">
                <a:latin typeface="Calibri" pitchFamily="34" charset="0"/>
              </a:rPr>
              <a:t>Una función se considera IMF si satisface las siguientes condiciones:</a:t>
            </a:r>
            <a:endParaRPr lang="es-AR" dirty="0">
              <a:latin typeface="Calibri" pitchFamily="34" charset="0"/>
            </a:endParaRPr>
          </a:p>
          <a:p>
            <a:endParaRPr lang="es-AR" dirty="0" smtClean="0">
              <a:latin typeface="Calibri" pitchFamily="34" charset="0"/>
            </a:endParaRPr>
          </a:p>
          <a:p>
            <a:pPr marL="742950" lvl="1" indent="-285750">
              <a:buFont typeface="Wingdings" pitchFamily="2" charset="2"/>
              <a:buChar char="ü"/>
            </a:pPr>
            <a:r>
              <a:rPr lang="es-AR" dirty="0" smtClean="0">
                <a:latin typeface="Calibri" pitchFamily="34" charset="0"/>
              </a:rPr>
              <a:t>En toda su extensión, el número de máximos y mínimos locales coinciden con la cantidad de cruces por cero o a lo sumo difieren en uno.</a:t>
            </a:r>
          </a:p>
          <a:p>
            <a:pPr marL="742950" lvl="1" indent="-285750">
              <a:buFont typeface="Wingdings" pitchFamily="2" charset="2"/>
              <a:buChar char="ü"/>
            </a:pPr>
            <a:endParaRPr lang="es-AR" dirty="0">
              <a:latin typeface="Calibri" pitchFamily="34" charset="0"/>
            </a:endParaRPr>
          </a:p>
          <a:p>
            <a:pPr marL="742950" lvl="1" indent="-285750">
              <a:buFont typeface="Wingdings" pitchFamily="2" charset="2"/>
              <a:buChar char="ü"/>
            </a:pPr>
            <a:r>
              <a:rPr lang="es-AR" dirty="0" smtClean="0">
                <a:latin typeface="Calibri" pitchFamily="34" charset="0"/>
              </a:rPr>
              <a:t>En cualquier instante analizado su media local es nula.</a:t>
            </a:r>
          </a:p>
        </p:txBody>
      </p:sp>
      <p:sp>
        <p:nvSpPr>
          <p:cNvPr id="7" name="6 CuadroTexto"/>
          <p:cNvSpPr txBox="1"/>
          <p:nvPr/>
        </p:nvSpPr>
        <p:spPr>
          <a:xfrm>
            <a:off x="1403648" y="4941168"/>
            <a:ext cx="2376264" cy="400110"/>
          </a:xfrm>
          <a:prstGeom prst="rect">
            <a:avLst/>
          </a:prstGeom>
          <a:noFill/>
        </p:spPr>
        <p:txBody>
          <a:bodyPr wrap="square" rtlCol="0">
            <a:spAutoFit/>
          </a:bodyPr>
          <a:lstStyle/>
          <a:p>
            <a:r>
              <a:rPr lang="es-AR" sz="2000" b="1" dirty="0" smtClean="0">
                <a:latin typeface="Calibri" pitchFamily="34" charset="0"/>
              </a:rPr>
              <a:t>Cálculo de las IMF</a:t>
            </a:r>
            <a:endParaRPr lang="es-AR" sz="2000" b="1" dirty="0">
              <a:latin typeface="Calibri" pitchFamily="34" charset="0"/>
            </a:endParaRPr>
          </a:p>
        </p:txBody>
      </p:sp>
      <p:sp>
        <p:nvSpPr>
          <p:cNvPr id="8" name="7 Flecha derecha"/>
          <p:cNvSpPr/>
          <p:nvPr/>
        </p:nvSpPr>
        <p:spPr>
          <a:xfrm>
            <a:off x="3939398" y="5033501"/>
            <a:ext cx="1008112" cy="1846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9" name="8 CuadroTexto"/>
          <p:cNvSpPr txBox="1"/>
          <p:nvPr/>
        </p:nvSpPr>
        <p:spPr>
          <a:xfrm>
            <a:off x="5220072" y="4941168"/>
            <a:ext cx="2520280" cy="400110"/>
          </a:xfrm>
          <a:prstGeom prst="rect">
            <a:avLst/>
          </a:prstGeom>
          <a:noFill/>
        </p:spPr>
        <p:txBody>
          <a:bodyPr wrap="square" rtlCol="0">
            <a:spAutoFit/>
          </a:bodyPr>
          <a:lstStyle/>
          <a:p>
            <a:r>
              <a:rPr lang="es-AR" sz="2000" b="1" dirty="0" smtClean="0">
                <a:latin typeface="Calibri" pitchFamily="34" charset="0"/>
              </a:rPr>
              <a:t>Proceso de </a:t>
            </a:r>
            <a:r>
              <a:rPr lang="es-AR" sz="2000" b="1" i="1" dirty="0" smtClean="0">
                <a:latin typeface="Calibri" pitchFamily="34" charset="0"/>
              </a:rPr>
              <a:t>tamizado</a:t>
            </a:r>
            <a:endParaRPr lang="es-AR" sz="2000" b="1" i="1" dirty="0">
              <a:latin typeface="Calibri" pitchFamily="34" charset="0"/>
            </a:endParaRPr>
          </a:p>
        </p:txBody>
      </p:sp>
      <p:sp>
        <p:nvSpPr>
          <p:cNvPr id="3" name="2 CuadroTexto"/>
          <p:cNvSpPr txBox="1"/>
          <p:nvPr/>
        </p:nvSpPr>
        <p:spPr>
          <a:xfrm>
            <a:off x="467544" y="5661248"/>
            <a:ext cx="8280920" cy="369332"/>
          </a:xfrm>
          <a:prstGeom prst="rect">
            <a:avLst/>
          </a:prstGeom>
          <a:noFill/>
        </p:spPr>
        <p:txBody>
          <a:bodyPr wrap="square" rtlCol="0">
            <a:spAutoFit/>
          </a:bodyPr>
          <a:lstStyle/>
          <a:p>
            <a:r>
              <a:rPr lang="es-AR" b="1" dirty="0" smtClean="0">
                <a:solidFill>
                  <a:srgbClr val="FF0000"/>
                </a:solidFill>
                <a:latin typeface="Calibri" pitchFamily="34" charset="0"/>
              </a:rPr>
              <a:t>Hipótesis: </a:t>
            </a:r>
            <a:r>
              <a:rPr lang="es-AR" dirty="0" smtClean="0">
                <a:solidFill>
                  <a:srgbClr val="FF0000"/>
                </a:solidFill>
                <a:latin typeface="Calibri" pitchFamily="34" charset="0"/>
              </a:rPr>
              <a:t>se supone que la señal de entrada tiene al menos un máximo y un mínimo.</a:t>
            </a:r>
            <a:endParaRPr lang="es-AR" dirty="0">
              <a:solidFill>
                <a:srgbClr val="FF0000"/>
              </a:solidFill>
              <a:latin typeface="Calibri" pitchFamily="34" charset="0"/>
            </a:endParaRPr>
          </a:p>
        </p:txBody>
      </p:sp>
    </p:spTree>
    <p:extLst>
      <p:ext uri="{BB962C8B-B14F-4D97-AF65-F5344CB8AC3E}">
        <p14:creationId xmlns:p14="http://schemas.microsoft.com/office/powerpoint/2010/main" val="3307552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EMD</a:t>
            </a:r>
            <a:br>
              <a:rPr lang="es-AR" dirty="0" smtClean="0"/>
            </a:br>
            <a:r>
              <a:rPr lang="es-AR" dirty="0" smtClean="0"/>
              <a:t>proceso de </a:t>
            </a:r>
            <a:r>
              <a:rPr lang="es-AR" i="1" dirty="0" smtClean="0"/>
              <a:t>tamizado</a:t>
            </a:r>
            <a:endParaRPr lang="es-AR" i="1" dirty="0"/>
          </a:p>
        </p:txBody>
      </p:sp>
      <p:pic>
        <p:nvPicPr>
          <p:cNvPr id="3" name="2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6414" y="1554617"/>
            <a:ext cx="3202807" cy="5275212"/>
          </a:xfrm>
          <a:prstGeom prst="rect">
            <a:avLst/>
          </a:prstGeom>
        </p:spPr>
      </p:pic>
      <p:pic>
        <p:nvPicPr>
          <p:cNvPr id="4" name="3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91" y="2830660"/>
            <a:ext cx="5817978" cy="2723125"/>
          </a:xfrm>
          <a:prstGeom prst="rect">
            <a:avLst/>
          </a:prstGeom>
        </p:spPr>
      </p:pic>
      <mc:AlternateContent xmlns:mc="http://schemas.openxmlformats.org/markup-compatibility/2006" xmlns:a14="http://schemas.microsoft.com/office/drawing/2010/main">
        <mc:Choice Requires="a14">
          <p:sp>
            <p:nvSpPr>
              <p:cNvPr id="5" name="4 CuadroTexto"/>
              <p:cNvSpPr txBox="1"/>
              <p:nvPr/>
            </p:nvSpPr>
            <p:spPr>
              <a:xfrm>
                <a:off x="2359281" y="2191252"/>
                <a:ext cx="1236997" cy="369332"/>
              </a:xfrm>
              <a:prstGeom prst="rect">
                <a:avLst/>
              </a:prstGeom>
              <a:noFill/>
            </p:spPr>
            <p:txBody>
              <a:bodyPr wrap="square" rtlCol="0">
                <a:spAutoFit/>
              </a:bodyPr>
              <a:lstStyle/>
              <a:p>
                <a:r>
                  <a:rPr lang="es-AR" b="1" dirty="0" smtClean="0">
                    <a:latin typeface="Calibri" pitchFamily="34" charset="0"/>
                  </a:rPr>
                  <a:t>Señal </a:t>
                </a:r>
                <a14:m>
                  <m:oMath xmlns:m="http://schemas.openxmlformats.org/officeDocument/2006/math">
                    <m:r>
                      <a:rPr lang="es-AR" b="1" i="1" smtClean="0">
                        <a:latin typeface="Cambria Math"/>
                      </a:rPr>
                      <m:t>𝒙</m:t>
                    </m:r>
                    <m:r>
                      <a:rPr lang="es-AR" b="1" i="1" smtClean="0">
                        <a:latin typeface="Cambria Math"/>
                      </a:rPr>
                      <m:t>(</m:t>
                    </m:r>
                    <m:r>
                      <a:rPr lang="es-AR" b="1" i="1" smtClean="0">
                        <a:latin typeface="Cambria Math"/>
                      </a:rPr>
                      <m:t>𝒕</m:t>
                    </m:r>
                    <m:r>
                      <a:rPr lang="es-AR" b="1" i="1" smtClean="0">
                        <a:latin typeface="Cambria Math"/>
                      </a:rPr>
                      <m:t>)</m:t>
                    </m:r>
                  </m:oMath>
                </a14:m>
                <a:endParaRPr lang="es-AR" b="1" dirty="0">
                  <a:latin typeface="Calibri" pitchFamily="34" charset="0"/>
                </a:endParaRPr>
              </a:p>
            </p:txBody>
          </p:sp>
        </mc:Choice>
        <mc:Fallback xmlns="">
          <p:sp>
            <p:nvSpPr>
              <p:cNvPr id="5" name="4 CuadroTexto"/>
              <p:cNvSpPr txBox="1">
                <a:spLocks noRot="1" noChangeAspect="1" noMove="1" noResize="1" noEditPoints="1" noAdjustHandles="1" noChangeArrowheads="1" noChangeShapeType="1" noTextEdit="1"/>
              </p:cNvSpPr>
              <p:nvPr/>
            </p:nvSpPr>
            <p:spPr>
              <a:xfrm>
                <a:off x="2359281" y="2191252"/>
                <a:ext cx="1236997" cy="369332"/>
              </a:xfrm>
              <a:prstGeom prst="rect">
                <a:avLst/>
              </a:prstGeom>
              <a:blipFill rotWithShape="1">
                <a:blip r:embed="rId4"/>
                <a:stretch>
                  <a:fillRect l="-3941" t="-8197" b="-24590"/>
                </a:stretch>
              </a:blipFill>
            </p:spPr>
            <p:txBody>
              <a:bodyPr/>
              <a:lstStyle/>
              <a:p>
                <a:r>
                  <a:rPr lang="es-AR">
                    <a:noFill/>
                  </a:rPr>
                  <a:t> </a:t>
                </a:r>
              </a:p>
            </p:txBody>
          </p:sp>
        </mc:Fallback>
      </mc:AlternateContent>
    </p:spTree>
    <p:extLst>
      <p:ext uri="{BB962C8B-B14F-4D97-AF65-F5344CB8AC3E}">
        <p14:creationId xmlns:p14="http://schemas.microsoft.com/office/powerpoint/2010/main" val="14052883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EMD</a:t>
            </a:r>
            <a:br>
              <a:rPr lang="es-AR" dirty="0" smtClean="0"/>
            </a:br>
            <a:r>
              <a:rPr lang="es-AR" dirty="0" smtClean="0"/>
              <a:t>proceso de </a:t>
            </a:r>
            <a:r>
              <a:rPr lang="es-AR" i="1" dirty="0" smtClean="0"/>
              <a:t>tamizado</a:t>
            </a:r>
            <a:endParaRPr lang="es-AR" i="1"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6170" y="1584898"/>
            <a:ext cx="3177602" cy="5273102"/>
          </a:xfrm>
          <a:prstGeom prst="rect">
            <a:avLst/>
          </a:prstGeom>
        </p:spPr>
      </p:pic>
      <p:pic>
        <p:nvPicPr>
          <p:cNvPr id="5" name="4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50" y="2867169"/>
            <a:ext cx="5875898" cy="2708559"/>
          </a:xfrm>
          <a:prstGeom prst="rect">
            <a:avLst/>
          </a:prstGeom>
        </p:spPr>
      </p:pic>
      <p:sp>
        <p:nvSpPr>
          <p:cNvPr id="6" name="5 CuadroTexto"/>
          <p:cNvSpPr txBox="1"/>
          <p:nvPr/>
        </p:nvSpPr>
        <p:spPr>
          <a:xfrm>
            <a:off x="1193903" y="1850523"/>
            <a:ext cx="3528392" cy="369332"/>
          </a:xfrm>
          <a:prstGeom prst="rect">
            <a:avLst/>
          </a:prstGeom>
          <a:noFill/>
        </p:spPr>
        <p:txBody>
          <a:bodyPr wrap="square" rtlCol="0">
            <a:spAutoFit/>
          </a:bodyPr>
          <a:lstStyle/>
          <a:p>
            <a:r>
              <a:rPr lang="es-AR" b="1" dirty="0" smtClean="0">
                <a:latin typeface="Calibri" pitchFamily="34" charset="0"/>
              </a:rPr>
              <a:t>Detección de extremos superiores</a:t>
            </a:r>
            <a:endParaRPr lang="es-AR" b="1" dirty="0">
              <a:latin typeface="Calibri" pitchFamily="34" charset="0"/>
            </a:endParaRPr>
          </a:p>
        </p:txBody>
      </p:sp>
    </p:spTree>
    <p:extLst>
      <p:ext uri="{BB962C8B-B14F-4D97-AF65-F5344CB8AC3E}">
        <p14:creationId xmlns:p14="http://schemas.microsoft.com/office/powerpoint/2010/main" val="16092557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EMD</a:t>
            </a:r>
            <a:br>
              <a:rPr lang="es-AR" dirty="0" smtClean="0"/>
            </a:br>
            <a:r>
              <a:rPr lang="es-AR" dirty="0" smtClean="0"/>
              <a:t>proceso de </a:t>
            </a:r>
            <a:r>
              <a:rPr lang="es-AR" i="1" dirty="0" smtClean="0"/>
              <a:t>tamizado</a:t>
            </a:r>
            <a:endParaRPr lang="es-AR" i="1"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28088" y="1556792"/>
            <a:ext cx="3168574" cy="5289543"/>
          </a:xfrm>
          <a:prstGeom prst="rect">
            <a:avLst/>
          </a:prstGeom>
        </p:spPr>
      </p:pic>
      <p:pic>
        <p:nvPicPr>
          <p:cNvPr id="5" name="4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472" y="2863320"/>
            <a:ext cx="5835615" cy="2676485"/>
          </a:xfrm>
          <a:prstGeom prst="rect">
            <a:avLst/>
          </a:prstGeom>
        </p:spPr>
      </p:pic>
      <mc:AlternateContent xmlns:mc="http://schemas.openxmlformats.org/markup-compatibility/2006" xmlns:a14="http://schemas.microsoft.com/office/drawing/2010/main">
        <mc:Choice Requires="a14">
          <p:sp>
            <p:nvSpPr>
              <p:cNvPr id="7" name="6 CuadroTexto"/>
              <p:cNvSpPr txBox="1"/>
              <p:nvPr/>
            </p:nvSpPr>
            <p:spPr>
              <a:xfrm>
                <a:off x="897270" y="1844824"/>
                <a:ext cx="4226017" cy="369332"/>
              </a:xfrm>
              <a:prstGeom prst="rect">
                <a:avLst/>
              </a:prstGeom>
              <a:noFill/>
            </p:spPr>
            <p:txBody>
              <a:bodyPr wrap="square" rtlCol="0">
                <a:spAutoFit/>
              </a:bodyPr>
              <a:lstStyle/>
              <a:p>
                <a:r>
                  <a:rPr lang="es-AR" b="1" dirty="0" smtClean="0">
                    <a:latin typeface="Calibri" pitchFamily="34" charset="0"/>
                  </a:rPr>
                  <a:t>Cálculo de la envolvente superior  </a:t>
                </a:r>
                <a14:m>
                  <m:oMath xmlns:m="http://schemas.openxmlformats.org/officeDocument/2006/math">
                    <m:sSub>
                      <m:sSubPr>
                        <m:ctrlPr>
                          <a:rPr lang="es-AR" b="1" i="1" smtClean="0">
                            <a:latin typeface="Cambria Math"/>
                          </a:rPr>
                        </m:ctrlPr>
                      </m:sSubPr>
                      <m:e>
                        <m:r>
                          <a:rPr lang="es-AR" b="1" i="1" smtClean="0">
                            <a:latin typeface="Cambria Math"/>
                          </a:rPr>
                          <m:t>𝒆</m:t>
                        </m:r>
                      </m:e>
                      <m:sub>
                        <m:r>
                          <a:rPr lang="es-AR" b="1" i="1" smtClean="0">
                            <a:latin typeface="Cambria Math"/>
                          </a:rPr>
                          <m:t>𝒎𝒂𝒙</m:t>
                        </m:r>
                      </m:sub>
                    </m:sSub>
                    <m:r>
                      <a:rPr lang="es-AR" b="1" i="1" smtClean="0">
                        <a:latin typeface="Cambria Math"/>
                      </a:rPr>
                      <m:t>(</m:t>
                    </m:r>
                    <m:r>
                      <a:rPr lang="es-AR" b="1" i="1" smtClean="0">
                        <a:latin typeface="Cambria Math"/>
                      </a:rPr>
                      <m:t>𝒕</m:t>
                    </m:r>
                    <m:r>
                      <a:rPr lang="es-AR" b="1" i="1" smtClean="0">
                        <a:latin typeface="Cambria Math"/>
                      </a:rPr>
                      <m:t>)</m:t>
                    </m:r>
                  </m:oMath>
                </a14:m>
                <a:endParaRPr lang="es-AR" b="1" dirty="0">
                  <a:latin typeface="Calibri" pitchFamily="34" charset="0"/>
                </a:endParaRPr>
              </a:p>
            </p:txBody>
          </p:sp>
        </mc:Choice>
        <mc:Fallback xmlns="">
          <p:sp>
            <p:nvSpPr>
              <p:cNvPr id="7" name="6 CuadroTexto"/>
              <p:cNvSpPr txBox="1">
                <a:spLocks noRot="1" noChangeAspect="1" noMove="1" noResize="1" noEditPoints="1" noAdjustHandles="1" noChangeArrowheads="1" noChangeShapeType="1" noTextEdit="1"/>
              </p:cNvSpPr>
              <p:nvPr/>
            </p:nvSpPr>
            <p:spPr>
              <a:xfrm>
                <a:off x="897270" y="1844824"/>
                <a:ext cx="4226017" cy="369332"/>
              </a:xfrm>
              <a:prstGeom prst="rect">
                <a:avLst/>
              </a:prstGeom>
              <a:blipFill rotWithShape="1">
                <a:blip r:embed="rId4"/>
                <a:stretch>
                  <a:fillRect l="-1154" t="-8333" r="-144" b="-26667"/>
                </a:stretch>
              </a:blipFill>
            </p:spPr>
            <p:txBody>
              <a:bodyPr/>
              <a:lstStyle/>
              <a:p>
                <a:r>
                  <a:rPr lang="es-AR">
                    <a:noFill/>
                  </a:rPr>
                  <a:t> </a:t>
                </a:r>
              </a:p>
            </p:txBody>
          </p:sp>
        </mc:Fallback>
      </mc:AlternateContent>
    </p:spTree>
    <p:extLst>
      <p:ext uri="{BB962C8B-B14F-4D97-AF65-F5344CB8AC3E}">
        <p14:creationId xmlns:p14="http://schemas.microsoft.com/office/powerpoint/2010/main" val="580059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EMD</a:t>
            </a:r>
            <a:br>
              <a:rPr lang="es-AR" dirty="0" smtClean="0"/>
            </a:br>
            <a:r>
              <a:rPr lang="es-AR" dirty="0" smtClean="0"/>
              <a:t>proceso de </a:t>
            </a:r>
            <a:r>
              <a:rPr lang="es-AR" i="1" dirty="0" smtClean="0"/>
              <a:t>tamizado</a:t>
            </a:r>
            <a:endParaRPr lang="es-AR" i="1"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7121" y="1556792"/>
            <a:ext cx="3153230" cy="5301208"/>
          </a:xfrm>
          <a:prstGeom prst="rect">
            <a:avLst/>
          </a:prstGeom>
        </p:spPr>
      </p:pic>
      <p:pic>
        <p:nvPicPr>
          <p:cNvPr id="5" name="4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09" y="2845406"/>
            <a:ext cx="5942412" cy="2723980"/>
          </a:xfrm>
          <a:prstGeom prst="rect">
            <a:avLst/>
          </a:prstGeom>
        </p:spPr>
      </p:pic>
      <mc:AlternateContent xmlns:mc="http://schemas.openxmlformats.org/markup-compatibility/2006" xmlns:a14="http://schemas.microsoft.com/office/drawing/2010/main">
        <mc:Choice Requires="a14">
          <p:sp>
            <p:nvSpPr>
              <p:cNvPr id="6" name="5 CuadroTexto"/>
              <p:cNvSpPr txBox="1"/>
              <p:nvPr/>
            </p:nvSpPr>
            <p:spPr>
              <a:xfrm>
                <a:off x="701659" y="1780856"/>
                <a:ext cx="4608512" cy="646331"/>
              </a:xfrm>
              <a:prstGeom prst="rect">
                <a:avLst/>
              </a:prstGeom>
              <a:noFill/>
            </p:spPr>
            <p:txBody>
              <a:bodyPr wrap="square" rtlCol="0">
                <a:spAutoFit/>
              </a:bodyPr>
              <a:lstStyle/>
              <a:p>
                <a:pPr algn="ctr"/>
                <a:r>
                  <a:rPr lang="es-AR" b="1" dirty="0" smtClean="0">
                    <a:latin typeface="Calibri" pitchFamily="34" charset="0"/>
                  </a:rPr>
                  <a:t>Detección de mínimos locales y cálculo de la envolvente inferior </a:t>
                </a:r>
                <a14:m>
                  <m:oMath xmlns:m="http://schemas.openxmlformats.org/officeDocument/2006/math">
                    <m:sSub>
                      <m:sSubPr>
                        <m:ctrlPr>
                          <a:rPr lang="es-AR" b="1" i="1" smtClean="0">
                            <a:latin typeface="Cambria Math"/>
                          </a:rPr>
                        </m:ctrlPr>
                      </m:sSubPr>
                      <m:e>
                        <m:r>
                          <a:rPr lang="es-AR" b="1" i="1" smtClean="0">
                            <a:latin typeface="Cambria Math"/>
                          </a:rPr>
                          <m:t>𝒆</m:t>
                        </m:r>
                      </m:e>
                      <m:sub>
                        <m:r>
                          <a:rPr lang="es-AR" b="1" i="1" smtClean="0">
                            <a:latin typeface="Cambria Math"/>
                          </a:rPr>
                          <m:t>𝒎𝒊𝒏</m:t>
                        </m:r>
                      </m:sub>
                    </m:sSub>
                    <m:r>
                      <a:rPr lang="es-AR" b="1" i="1" smtClean="0">
                        <a:latin typeface="Cambria Math"/>
                      </a:rPr>
                      <m:t>(</m:t>
                    </m:r>
                    <m:r>
                      <a:rPr lang="es-AR" b="1" i="1" smtClean="0">
                        <a:latin typeface="Cambria Math"/>
                      </a:rPr>
                      <m:t>𝒕</m:t>
                    </m:r>
                    <m:r>
                      <a:rPr lang="es-AR" b="1" i="1" smtClean="0">
                        <a:latin typeface="Cambria Math"/>
                      </a:rPr>
                      <m:t>)</m:t>
                    </m:r>
                  </m:oMath>
                </a14:m>
                <a:endParaRPr lang="es-AR" b="1" dirty="0">
                  <a:latin typeface="Calibri" pitchFamily="34" charset="0"/>
                </a:endParaRPr>
              </a:p>
            </p:txBody>
          </p:sp>
        </mc:Choice>
        <mc:Fallback xmlns="">
          <p:sp>
            <p:nvSpPr>
              <p:cNvPr id="6" name="5 CuadroTexto"/>
              <p:cNvSpPr txBox="1">
                <a:spLocks noRot="1" noChangeAspect="1" noMove="1" noResize="1" noEditPoints="1" noAdjustHandles="1" noChangeArrowheads="1" noChangeShapeType="1" noTextEdit="1"/>
              </p:cNvSpPr>
              <p:nvPr/>
            </p:nvSpPr>
            <p:spPr>
              <a:xfrm>
                <a:off x="701659" y="1780856"/>
                <a:ext cx="4608512" cy="646331"/>
              </a:xfrm>
              <a:prstGeom prst="rect">
                <a:avLst/>
              </a:prstGeom>
              <a:blipFill rotWithShape="1">
                <a:blip r:embed="rId4"/>
                <a:stretch>
                  <a:fillRect t="-4717" b="-14151"/>
                </a:stretch>
              </a:blipFill>
            </p:spPr>
            <p:txBody>
              <a:bodyPr/>
              <a:lstStyle/>
              <a:p>
                <a:r>
                  <a:rPr lang="es-AR">
                    <a:noFill/>
                  </a:rPr>
                  <a:t> </a:t>
                </a:r>
              </a:p>
            </p:txBody>
          </p:sp>
        </mc:Fallback>
      </mc:AlternateContent>
    </p:spTree>
    <p:extLst>
      <p:ext uri="{BB962C8B-B14F-4D97-AF65-F5344CB8AC3E}">
        <p14:creationId xmlns:p14="http://schemas.microsoft.com/office/powerpoint/2010/main" val="29928853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EMD</a:t>
            </a:r>
            <a:br>
              <a:rPr lang="es-AR" dirty="0" smtClean="0"/>
            </a:br>
            <a:r>
              <a:rPr lang="es-AR" dirty="0" smtClean="0"/>
              <a:t>proceso de </a:t>
            </a:r>
            <a:r>
              <a:rPr lang="es-AR" i="1" dirty="0" smtClean="0"/>
              <a:t>tamizado</a:t>
            </a:r>
            <a:endParaRPr lang="es-AR" i="1"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5465" y="1556792"/>
            <a:ext cx="3157591" cy="5265498"/>
          </a:xfrm>
          <a:prstGeom prst="rect">
            <a:avLst/>
          </a:prstGeom>
        </p:spPr>
      </p:pic>
      <p:pic>
        <p:nvPicPr>
          <p:cNvPr id="5" name="4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25087"/>
            <a:ext cx="5969488" cy="2728908"/>
          </a:xfrm>
          <a:prstGeom prst="rect">
            <a:avLst/>
          </a:prstGeom>
        </p:spPr>
      </p:pic>
      <p:sp>
        <p:nvSpPr>
          <p:cNvPr id="6" name="5 CuadroTexto"/>
          <p:cNvSpPr txBox="1"/>
          <p:nvPr/>
        </p:nvSpPr>
        <p:spPr>
          <a:xfrm>
            <a:off x="1687060" y="1622245"/>
            <a:ext cx="2595368" cy="369332"/>
          </a:xfrm>
          <a:prstGeom prst="rect">
            <a:avLst/>
          </a:prstGeom>
          <a:noFill/>
        </p:spPr>
        <p:txBody>
          <a:bodyPr wrap="square" rtlCol="0">
            <a:spAutoFit/>
          </a:bodyPr>
          <a:lstStyle/>
          <a:p>
            <a:r>
              <a:rPr lang="es-AR" b="1" dirty="0" smtClean="0">
                <a:latin typeface="Calibri" pitchFamily="34" charset="0"/>
              </a:rPr>
              <a:t>Cálculo de la media local</a:t>
            </a:r>
            <a:endParaRPr lang="es-AR" b="1" dirty="0">
              <a:latin typeface="Calibri" pitchFamily="34" charset="0"/>
            </a:endParaRPr>
          </a:p>
        </p:txBody>
      </p:sp>
      <mc:AlternateContent xmlns:mc="http://schemas.openxmlformats.org/markup-compatibility/2006" xmlns:a14="http://schemas.microsoft.com/office/drawing/2010/main">
        <mc:Choice Requires="a14">
          <p:sp>
            <p:nvSpPr>
              <p:cNvPr id="7" name="6 CuadroTexto"/>
              <p:cNvSpPr txBox="1"/>
              <p:nvPr/>
            </p:nvSpPr>
            <p:spPr>
              <a:xfrm>
                <a:off x="1184544" y="2060848"/>
                <a:ext cx="3600400" cy="6347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s-AR" b="1" i="1" smtClean="0">
                          <a:latin typeface="Cambria Math"/>
                        </a:rPr>
                        <m:t>𝒎</m:t>
                      </m:r>
                      <m:d>
                        <m:dPr>
                          <m:ctrlPr>
                            <a:rPr lang="es-AR" b="1" i="1" smtClean="0">
                              <a:latin typeface="Cambria Math"/>
                            </a:rPr>
                          </m:ctrlPr>
                        </m:dPr>
                        <m:e>
                          <m:r>
                            <a:rPr lang="es-AR" b="1" i="1" smtClean="0">
                              <a:latin typeface="Cambria Math"/>
                            </a:rPr>
                            <m:t>𝒕</m:t>
                          </m:r>
                        </m:e>
                      </m:d>
                      <m:r>
                        <a:rPr lang="es-AR" b="1" i="1" smtClean="0">
                          <a:latin typeface="Cambria Math"/>
                        </a:rPr>
                        <m:t>=</m:t>
                      </m:r>
                      <m:f>
                        <m:fPr>
                          <m:ctrlPr>
                            <a:rPr lang="es-AR" b="1" i="1" smtClean="0">
                              <a:latin typeface="Cambria Math"/>
                            </a:rPr>
                          </m:ctrlPr>
                        </m:fPr>
                        <m:num>
                          <m:sSub>
                            <m:sSubPr>
                              <m:ctrlPr>
                                <a:rPr lang="es-AR" b="1" i="1" smtClean="0">
                                  <a:latin typeface="Cambria Math"/>
                                </a:rPr>
                              </m:ctrlPr>
                            </m:sSubPr>
                            <m:e>
                              <m:r>
                                <a:rPr lang="es-AR" b="1" i="1" smtClean="0">
                                  <a:latin typeface="Cambria Math"/>
                                </a:rPr>
                                <m:t>𝒆</m:t>
                              </m:r>
                            </m:e>
                            <m:sub>
                              <m:r>
                                <a:rPr lang="es-AR" b="1" i="1" smtClean="0">
                                  <a:latin typeface="Cambria Math"/>
                                </a:rPr>
                                <m:t>𝒎𝒂𝒙</m:t>
                              </m:r>
                            </m:sub>
                          </m:sSub>
                          <m:d>
                            <m:dPr>
                              <m:ctrlPr>
                                <a:rPr lang="es-AR" b="1" i="1" smtClean="0">
                                  <a:latin typeface="Cambria Math"/>
                                </a:rPr>
                              </m:ctrlPr>
                            </m:dPr>
                            <m:e>
                              <m:r>
                                <a:rPr lang="es-AR" b="1" i="1" smtClean="0">
                                  <a:latin typeface="Cambria Math"/>
                                </a:rPr>
                                <m:t>𝒕</m:t>
                              </m:r>
                            </m:e>
                          </m:d>
                          <m:r>
                            <a:rPr lang="es-AR" b="1" i="1" smtClean="0">
                              <a:latin typeface="Cambria Math"/>
                            </a:rPr>
                            <m:t>+</m:t>
                          </m:r>
                          <m:sSub>
                            <m:sSubPr>
                              <m:ctrlPr>
                                <a:rPr lang="es-AR" b="1" i="1" smtClean="0">
                                  <a:latin typeface="Cambria Math"/>
                                </a:rPr>
                              </m:ctrlPr>
                            </m:sSubPr>
                            <m:e>
                              <m:r>
                                <a:rPr lang="es-AR" b="1" i="1" smtClean="0">
                                  <a:latin typeface="Cambria Math"/>
                                </a:rPr>
                                <m:t>𝒆</m:t>
                              </m:r>
                            </m:e>
                            <m:sub>
                              <m:r>
                                <a:rPr lang="es-AR" b="1" i="1" smtClean="0">
                                  <a:latin typeface="Cambria Math"/>
                                </a:rPr>
                                <m:t>𝒎𝒊𝒏</m:t>
                              </m:r>
                            </m:sub>
                          </m:sSub>
                          <m:r>
                            <a:rPr lang="es-AR" b="1" i="1" smtClean="0">
                              <a:latin typeface="Cambria Math"/>
                            </a:rPr>
                            <m:t>(</m:t>
                          </m:r>
                          <m:r>
                            <a:rPr lang="es-AR" b="1" i="1" smtClean="0">
                              <a:latin typeface="Cambria Math"/>
                            </a:rPr>
                            <m:t>𝒕</m:t>
                          </m:r>
                          <m:r>
                            <a:rPr lang="es-AR" b="1" i="1" smtClean="0">
                              <a:latin typeface="Cambria Math"/>
                            </a:rPr>
                            <m:t>)</m:t>
                          </m:r>
                        </m:num>
                        <m:den>
                          <m:r>
                            <a:rPr lang="es-AR" b="1" i="1" smtClean="0">
                              <a:latin typeface="Cambria Math"/>
                            </a:rPr>
                            <m:t>𝟐</m:t>
                          </m:r>
                        </m:den>
                      </m:f>
                    </m:oMath>
                  </m:oMathPara>
                </a14:m>
                <a:endParaRPr lang="es-AR" b="1" i="1" dirty="0"/>
              </a:p>
            </p:txBody>
          </p:sp>
        </mc:Choice>
        <mc:Fallback xmlns="">
          <p:sp>
            <p:nvSpPr>
              <p:cNvPr id="7" name="6 CuadroTexto"/>
              <p:cNvSpPr txBox="1">
                <a:spLocks noRot="1" noChangeAspect="1" noMove="1" noResize="1" noEditPoints="1" noAdjustHandles="1" noChangeArrowheads="1" noChangeShapeType="1" noTextEdit="1"/>
              </p:cNvSpPr>
              <p:nvPr/>
            </p:nvSpPr>
            <p:spPr>
              <a:xfrm>
                <a:off x="1184544" y="2060848"/>
                <a:ext cx="3600400" cy="634789"/>
              </a:xfrm>
              <a:prstGeom prst="rect">
                <a:avLst/>
              </a:prstGeom>
              <a:blipFill rotWithShape="1">
                <a:blip r:embed="rId4"/>
                <a:stretch>
                  <a:fillRect/>
                </a:stretch>
              </a:blipFill>
            </p:spPr>
            <p:txBody>
              <a:bodyPr/>
              <a:lstStyle/>
              <a:p>
                <a:r>
                  <a:rPr lang="es-AR">
                    <a:noFill/>
                  </a:rPr>
                  <a:t> </a:t>
                </a:r>
              </a:p>
            </p:txBody>
          </p:sp>
        </mc:Fallback>
      </mc:AlternateContent>
    </p:spTree>
    <p:extLst>
      <p:ext uri="{BB962C8B-B14F-4D97-AF65-F5344CB8AC3E}">
        <p14:creationId xmlns:p14="http://schemas.microsoft.com/office/powerpoint/2010/main" val="11529643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EMD</a:t>
            </a:r>
            <a:br>
              <a:rPr lang="es-AR" dirty="0" smtClean="0"/>
            </a:br>
            <a:r>
              <a:rPr lang="es-AR" dirty="0" smtClean="0"/>
              <a:t>proceso de </a:t>
            </a:r>
            <a:r>
              <a:rPr lang="es-AR" i="1" dirty="0" smtClean="0"/>
              <a:t>tamizado</a:t>
            </a:r>
            <a:endParaRPr lang="es-AR" i="1"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0587" y="1556792"/>
            <a:ext cx="3180555" cy="5283826"/>
          </a:xfrm>
          <a:prstGeom prst="rect">
            <a:avLst/>
          </a:prstGeom>
        </p:spPr>
      </p:pic>
      <p:pic>
        <p:nvPicPr>
          <p:cNvPr id="5" name="4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76716"/>
            <a:ext cx="6025211" cy="1921989"/>
          </a:xfrm>
          <a:prstGeom prst="rect">
            <a:avLst/>
          </a:prstGeom>
        </p:spPr>
      </p:pic>
      <p:pic>
        <p:nvPicPr>
          <p:cNvPr id="6" name="5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32" y="4725144"/>
            <a:ext cx="5948946" cy="1900481"/>
          </a:xfrm>
          <a:prstGeom prst="rect">
            <a:avLst/>
          </a:prstGeom>
        </p:spPr>
      </p:pic>
      <mc:AlternateContent xmlns:mc="http://schemas.openxmlformats.org/markup-compatibility/2006" xmlns:a14="http://schemas.microsoft.com/office/drawing/2010/main">
        <mc:Choice Requires="a14">
          <p:sp>
            <p:nvSpPr>
              <p:cNvPr id="7" name="6 CuadroTexto"/>
              <p:cNvSpPr txBox="1"/>
              <p:nvPr/>
            </p:nvSpPr>
            <p:spPr>
              <a:xfrm>
                <a:off x="936763" y="1585035"/>
                <a:ext cx="4151683" cy="369332"/>
              </a:xfrm>
              <a:prstGeom prst="rect">
                <a:avLst/>
              </a:prstGeom>
              <a:noFill/>
            </p:spPr>
            <p:txBody>
              <a:bodyPr wrap="square" rtlCol="0">
                <a:spAutoFit/>
              </a:bodyPr>
              <a:lstStyle/>
              <a:p>
                <a:r>
                  <a:rPr lang="es-AR" b="1" dirty="0" smtClean="0"/>
                  <a:t>Cálculo de la función detalle local </a:t>
                </a:r>
                <a14:m>
                  <m:oMath xmlns:m="http://schemas.openxmlformats.org/officeDocument/2006/math">
                    <m:sSub>
                      <m:sSubPr>
                        <m:ctrlPr>
                          <a:rPr lang="es-AR" b="1" i="1" smtClean="0">
                            <a:latin typeface="Cambria Math"/>
                          </a:rPr>
                        </m:ctrlPr>
                      </m:sSubPr>
                      <m:e>
                        <m:r>
                          <a:rPr lang="es-AR" b="1" i="1" smtClean="0">
                            <a:latin typeface="Cambria Math"/>
                          </a:rPr>
                          <m:t>𝒅</m:t>
                        </m:r>
                      </m:e>
                      <m:sub>
                        <m:r>
                          <a:rPr lang="es-AR" b="1" i="1" smtClean="0">
                            <a:latin typeface="Cambria Math"/>
                          </a:rPr>
                          <m:t>𝟏𝟏</m:t>
                        </m:r>
                      </m:sub>
                    </m:sSub>
                    <m:r>
                      <a:rPr lang="es-AR" b="1" i="1" smtClean="0">
                        <a:latin typeface="Cambria Math"/>
                      </a:rPr>
                      <m:t>(</m:t>
                    </m:r>
                    <m:r>
                      <a:rPr lang="es-AR" b="1" i="1" smtClean="0">
                        <a:latin typeface="Cambria Math"/>
                      </a:rPr>
                      <m:t>𝒕</m:t>
                    </m:r>
                    <m:r>
                      <a:rPr lang="es-AR" b="1" i="1" smtClean="0">
                        <a:latin typeface="Cambria Math"/>
                      </a:rPr>
                      <m:t>)</m:t>
                    </m:r>
                  </m:oMath>
                </a14:m>
                <a:endParaRPr lang="es-AR" b="1" dirty="0"/>
              </a:p>
            </p:txBody>
          </p:sp>
        </mc:Choice>
        <mc:Fallback xmlns="">
          <p:sp>
            <p:nvSpPr>
              <p:cNvPr id="7" name="6 CuadroTexto"/>
              <p:cNvSpPr txBox="1">
                <a:spLocks noRot="1" noChangeAspect="1" noMove="1" noResize="1" noEditPoints="1" noAdjustHandles="1" noChangeArrowheads="1" noChangeShapeType="1" noTextEdit="1"/>
              </p:cNvSpPr>
              <p:nvPr/>
            </p:nvSpPr>
            <p:spPr>
              <a:xfrm>
                <a:off x="936763" y="1585035"/>
                <a:ext cx="4151683" cy="369332"/>
              </a:xfrm>
              <a:prstGeom prst="rect">
                <a:avLst/>
              </a:prstGeom>
              <a:blipFill rotWithShape="1">
                <a:blip r:embed="rId5"/>
                <a:stretch>
                  <a:fillRect l="-1322" t="-8197" b="-24590"/>
                </a:stretch>
              </a:blipFill>
            </p:spPr>
            <p:txBody>
              <a:bodyPr/>
              <a:lstStyle/>
              <a:p>
                <a:r>
                  <a:rPr lang="es-AR">
                    <a:noFill/>
                  </a:rPr>
                  <a:t> </a:t>
                </a:r>
              </a:p>
            </p:txBody>
          </p:sp>
        </mc:Fallback>
      </mc:AlternateContent>
      <mc:AlternateContent xmlns:mc="http://schemas.openxmlformats.org/markup-compatibility/2006" xmlns:a14="http://schemas.microsoft.com/office/drawing/2010/main">
        <mc:Choice Requires="a14">
          <p:sp>
            <p:nvSpPr>
              <p:cNvPr id="8" name="7 CuadroTexto"/>
              <p:cNvSpPr txBox="1"/>
              <p:nvPr/>
            </p:nvSpPr>
            <p:spPr>
              <a:xfrm>
                <a:off x="463523" y="2318734"/>
                <a:ext cx="5184576"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s-AR" b="1" i="1" smtClean="0">
                              <a:latin typeface="Cambria Math"/>
                            </a:rPr>
                          </m:ctrlPr>
                        </m:sSubPr>
                        <m:e>
                          <m:r>
                            <a:rPr lang="es-AR" b="1" i="1" smtClean="0">
                              <a:latin typeface="Cambria Math"/>
                            </a:rPr>
                            <m:t>𝒅</m:t>
                          </m:r>
                        </m:e>
                        <m:sub>
                          <m:r>
                            <a:rPr lang="es-AR" b="1" i="1" smtClean="0">
                              <a:latin typeface="Cambria Math"/>
                            </a:rPr>
                            <m:t>𝟏𝟏</m:t>
                          </m:r>
                        </m:sub>
                      </m:sSub>
                      <m:d>
                        <m:dPr>
                          <m:ctrlPr>
                            <a:rPr lang="es-AR" b="1" i="1" smtClean="0">
                              <a:latin typeface="Cambria Math"/>
                            </a:rPr>
                          </m:ctrlPr>
                        </m:dPr>
                        <m:e>
                          <m:r>
                            <a:rPr lang="es-AR" b="1" i="1" smtClean="0">
                              <a:latin typeface="Cambria Math"/>
                            </a:rPr>
                            <m:t>𝒕</m:t>
                          </m:r>
                        </m:e>
                      </m:d>
                      <m:r>
                        <a:rPr lang="es-AR" b="1" i="1" smtClean="0">
                          <a:latin typeface="Cambria Math"/>
                        </a:rPr>
                        <m:t>=</m:t>
                      </m:r>
                      <m:r>
                        <a:rPr lang="es-AR" b="1" i="1" smtClean="0">
                          <a:latin typeface="Cambria Math"/>
                        </a:rPr>
                        <m:t>𝒙</m:t>
                      </m:r>
                      <m:d>
                        <m:dPr>
                          <m:ctrlPr>
                            <a:rPr lang="es-AR" b="1" i="1" smtClean="0">
                              <a:latin typeface="Cambria Math"/>
                            </a:rPr>
                          </m:ctrlPr>
                        </m:dPr>
                        <m:e>
                          <m:r>
                            <a:rPr lang="es-AR" b="1" i="1" smtClean="0">
                              <a:latin typeface="Cambria Math"/>
                            </a:rPr>
                            <m:t>𝒕</m:t>
                          </m:r>
                        </m:e>
                      </m:d>
                      <m:r>
                        <a:rPr lang="es-AR" b="1" i="1" smtClean="0">
                          <a:latin typeface="Cambria Math"/>
                        </a:rPr>
                        <m:t>−</m:t>
                      </m:r>
                      <m:r>
                        <a:rPr lang="es-AR" b="1" i="1" smtClean="0">
                          <a:latin typeface="Cambria Math"/>
                        </a:rPr>
                        <m:t>𝒎</m:t>
                      </m:r>
                      <m:d>
                        <m:dPr>
                          <m:ctrlPr>
                            <a:rPr lang="es-AR" b="1" i="1" smtClean="0">
                              <a:latin typeface="Cambria Math"/>
                            </a:rPr>
                          </m:ctrlPr>
                        </m:dPr>
                        <m:e>
                          <m:r>
                            <a:rPr lang="es-AR" b="1" i="1" smtClean="0">
                              <a:latin typeface="Cambria Math"/>
                            </a:rPr>
                            <m:t>𝒕</m:t>
                          </m:r>
                        </m:e>
                      </m:d>
                      <m:r>
                        <a:rPr lang="es-AR" b="0" i="1" smtClean="0">
                          <a:latin typeface="Cambria Math"/>
                        </a:rPr>
                        <m:t>.</m:t>
                      </m:r>
                    </m:oMath>
                  </m:oMathPara>
                </a14:m>
                <a:endParaRPr lang="es-AR" dirty="0"/>
              </a:p>
            </p:txBody>
          </p:sp>
        </mc:Choice>
        <mc:Fallback xmlns="">
          <p:sp>
            <p:nvSpPr>
              <p:cNvPr id="8" name="7 CuadroTexto"/>
              <p:cNvSpPr txBox="1">
                <a:spLocks noRot="1" noChangeAspect="1" noMove="1" noResize="1" noEditPoints="1" noAdjustHandles="1" noChangeArrowheads="1" noChangeShapeType="1" noTextEdit="1"/>
              </p:cNvSpPr>
              <p:nvPr/>
            </p:nvSpPr>
            <p:spPr>
              <a:xfrm>
                <a:off x="463523" y="2318734"/>
                <a:ext cx="5184576" cy="369332"/>
              </a:xfrm>
              <a:prstGeom prst="rect">
                <a:avLst/>
              </a:prstGeom>
              <a:blipFill rotWithShape="1">
                <a:blip r:embed="rId6"/>
                <a:stretch>
                  <a:fillRect/>
                </a:stretch>
              </a:blipFill>
            </p:spPr>
            <p:txBody>
              <a:bodyPr/>
              <a:lstStyle/>
              <a:p>
                <a:r>
                  <a:rPr lang="es-AR">
                    <a:noFill/>
                  </a:rPr>
                  <a:t> </a:t>
                </a:r>
              </a:p>
            </p:txBody>
          </p:sp>
        </mc:Fallback>
      </mc:AlternateContent>
    </p:spTree>
    <p:extLst>
      <p:ext uri="{BB962C8B-B14F-4D97-AF65-F5344CB8AC3E}">
        <p14:creationId xmlns:p14="http://schemas.microsoft.com/office/powerpoint/2010/main" val="24832329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EMD</a:t>
            </a:r>
            <a:br>
              <a:rPr lang="es-AR" dirty="0" smtClean="0"/>
            </a:br>
            <a:r>
              <a:rPr lang="es-AR" dirty="0" smtClean="0"/>
              <a:t>proceso de </a:t>
            </a:r>
            <a:r>
              <a:rPr lang="es-AR" i="1" dirty="0" smtClean="0"/>
              <a:t>tamizado</a:t>
            </a:r>
            <a:endParaRPr lang="es-AR" i="1"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716" y="1556792"/>
            <a:ext cx="3165284" cy="5301208"/>
          </a:xfrm>
          <a:prstGeom prst="rect">
            <a:avLst/>
          </a:prstGeom>
        </p:spPr>
      </p:pic>
      <p:pic>
        <p:nvPicPr>
          <p:cNvPr id="5" name="4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84" y="3257757"/>
            <a:ext cx="5917656" cy="1899277"/>
          </a:xfrm>
          <a:prstGeom prst="rect">
            <a:avLst/>
          </a:prstGeom>
        </p:spPr>
      </p:pic>
      <mc:AlternateContent xmlns:mc="http://schemas.openxmlformats.org/markup-compatibility/2006" xmlns:a14="http://schemas.microsoft.com/office/drawing/2010/main">
        <mc:Choice Requires="a14">
          <p:sp>
            <p:nvSpPr>
              <p:cNvPr id="6" name="5 CuadroTexto"/>
              <p:cNvSpPr txBox="1"/>
              <p:nvPr/>
            </p:nvSpPr>
            <p:spPr>
              <a:xfrm>
                <a:off x="956880" y="2636912"/>
                <a:ext cx="4176464"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s-AR" b="1" i="1" smtClean="0">
                          <a:latin typeface="Cambria Math"/>
                        </a:rPr>
                        <m:t>𝑰𝑴𝑭</m:t>
                      </m:r>
                      <m:r>
                        <a:rPr lang="es-AR" b="1" i="1" smtClean="0">
                          <a:latin typeface="Cambria Math"/>
                        </a:rPr>
                        <m:t>𝟏</m:t>
                      </m:r>
                      <m:r>
                        <a:rPr lang="es-AR" b="1" i="1" smtClean="0">
                          <a:latin typeface="Cambria Math"/>
                        </a:rPr>
                        <m:t> ó </m:t>
                      </m:r>
                      <m:sSub>
                        <m:sSubPr>
                          <m:ctrlPr>
                            <a:rPr lang="es-AR" b="1" i="1" smtClean="0">
                              <a:latin typeface="Cambria Math"/>
                            </a:rPr>
                          </m:ctrlPr>
                        </m:sSubPr>
                        <m:e>
                          <m:r>
                            <a:rPr lang="es-AR" b="1" i="1" smtClean="0">
                              <a:latin typeface="Cambria Math"/>
                            </a:rPr>
                            <m:t>𝒄</m:t>
                          </m:r>
                        </m:e>
                        <m:sub>
                          <m:r>
                            <a:rPr lang="es-AR" b="1" i="1" smtClean="0">
                              <a:latin typeface="Cambria Math"/>
                            </a:rPr>
                            <m:t>𝟏</m:t>
                          </m:r>
                        </m:sub>
                      </m:sSub>
                      <m:r>
                        <a:rPr lang="es-AR" b="1" i="1" smtClean="0">
                          <a:latin typeface="Cambria Math"/>
                        </a:rPr>
                        <m:t>(</m:t>
                      </m:r>
                      <m:r>
                        <a:rPr lang="es-AR" b="1" i="1" smtClean="0">
                          <a:latin typeface="Cambria Math"/>
                        </a:rPr>
                        <m:t>𝒕</m:t>
                      </m:r>
                      <m:r>
                        <a:rPr lang="es-AR" b="1" i="1" smtClean="0">
                          <a:latin typeface="Cambria Math"/>
                        </a:rPr>
                        <m:t>)</m:t>
                      </m:r>
                    </m:oMath>
                  </m:oMathPara>
                </a14:m>
                <a:endParaRPr lang="es-AR" b="1" dirty="0"/>
              </a:p>
            </p:txBody>
          </p:sp>
        </mc:Choice>
        <mc:Fallback xmlns="">
          <p:sp>
            <p:nvSpPr>
              <p:cNvPr id="6" name="5 CuadroTexto"/>
              <p:cNvSpPr txBox="1">
                <a:spLocks noRot="1" noChangeAspect="1" noMove="1" noResize="1" noEditPoints="1" noAdjustHandles="1" noChangeArrowheads="1" noChangeShapeType="1" noTextEdit="1"/>
              </p:cNvSpPr>
              <p:nvPr/>
            </p:nvSpPr>
            <p:spPr>
              <a:xfrm>
                <a:off x="956880" y="2636912"/>
                <a:ext cx="4176464" cy="369332"/>
              </a:xfrm>
              <a:prstGeom prst="rect">
                <a:avLst/>
              </a:prstGeom>
              <a:blipFill rotWithShape="1">
                <a:blip r:embed="rId4"/>
                <a:stretch>
                  <a:fillRect b="-13333"/>
                </a:stretch>
              </a:blipFill>
            </p:spPr>
            <p:txBody>
              <a:bodyPr/>
              <a:lstStyle/>
              <a:p>
                <a:r>
                  <a:rPr lang="es-AR">
                    <a:noFill/>
                  </a:rPr>
                  <a:t> </a:t>
                </a:r>
              </a:p>
            </p:txBody>
          </p:sp>
        </mc:Fallback>
      </mc:AlternateContent>
    </p:spTree>
    <p:extLst>
      <p:ext uri="{BB962C8B-B14F-4D97-AF65-F5344CB8AC3E}">
        <p14:creationId xmlns:p14="http://schemas.microsoft.com/office/powerpoint/2010/main" val="22533572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EMD</a:t>
            </a:r>
            <a:br>
              <a:rPr lang="es-AR" dirty="0" smtClean="0"/>
            </a:br>
            <a:r>
              <a:rPr lang="es-AR" dirty="0" smtClean="0"/>
              <a:t>proceso de </a:t>
            </a:r>
            <a:r>
              <a:rPr lang="es-AR" i="1" dirty="0" smtClean="0"/>
              <a:t>tamizado</a:t>
            </a:r>
            <a:endParaRPr lang="es-AR" i="1"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716" y="1556792"/>
            <a:ext cx="3165284" cy="5301208"/>
          </a:xfrm>
          <a:prstGeom prst="rect">
            <a:avLst/>
          </a:prstGeom>
        </p:spPr>
      </p:pic>
      <p:pic>
        <p:nvPicPr>
          <p:cNvPr id="5" name="4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835" y="1772816"/>
            <a:ext cx="5793447" cy="2021932"/>
          </a:xfrm>
          <a:prstGeom prst="rect">
            <a:avLst/>
          </a:prstGeom>
        </p:spPr>
      </p:pic>
      <p:pic>
        <p:nvPicPr>
          <p:cNvPr id="6" name="5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100" y="4207396"/>
            <a:ext cx="5864916" cy="1882350"/>
          </a:xfrm>
          <a:prstGeom prst="rect">
            <a:avLst/>
          </a:prstGeom>
        </p:spPr>
      </p:pic>
      <mc:AlternateContent xmlns:mc="http://schemas.openxmlformats.org/markup-compatibility/2006" xmlns:a14="http://schemas.microsoft.com/office/drawing/2010/main">
        <mc:Choice Requires="a14">
          <p:sp>
            <p:nvSpPr>
              <p:cNvPr id="7" name="6 CuadroTexto"/>
              <p:cNvSpPr txBox="1"/>
              <p:nvPr/>
            </p:nvSpPr>
            <p:spPr>
              <a:xfrm>
                <a:off x="-52418" y="1818949"/>
                <a:ext cx="1512168"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s-AR" b="1" i="1" smtClean="0">
                          <a:latin typeface="Cambria Math"/>
                        </a:rPr>
                        <m:t>𝒙</m:t>
                      </m:r>
                      <m:r>
                        <a:rPr lang="es-AR" b="1" i="1" smtClean="0">
                          <a:latin typeface="Cambria Math"/>
                        </a:rPr>
                        <m:t>(</m:t>
                      </m:r>
                      <m:r>
                        <a:rPr lang="es-AR" b="1" i="1" smtClean="0">
                          <a:latin typeface="Cambria Math"/>
                        </a:rPr>
                        <m:t>𝒕</m:t>
                      </m:r>
                      <m:r>
                        <a:rPr lang="es-AR" b="1" i="1" smtClean="0">
                          <a:latin typeface="Cambria Math"/>
                        </a:rPr>
                        <m:t>)</m:t>
                      </m:r>
                    </m:oMath>
                  </m:oMathPara>
                </a14:m>
                <a:endParaRPr lang="es-AR" b="1" dirty="0"/>
              </a:p>
            </p:txBody>
          </p:sp>
        </mc:Choice>
        <mc:Fallback xmlns="">
          <p:sp>
            <p:nvSpPr>
              <p:cNvPr id="7" name="6 CuadroTexto"/>
              <p:cNvSpPr txBox="1">
                <a:spLocks noRot="1" noChangeAspect="1" noMove="1" noResize="1" noEditPoints="1" noAdjustHandles="1" noChangeArrowheads="1" noChangeShapeType="1" noTextEdit="1"/>
              </p:cNvSpPr>
              <p:nvPr/>
            </p:nvSpPr>
            <p:spPr>
              <a:xfrm>
                <a:off x="-52418" y="1818949"/>
                <a:ext cx="1512168" cy="369332"/>
              </a:xfrm>
              <a:prstGeom prst="rect">
                <a:avLst/>
              </a:prstGeom>
              <a:blipFill rotWithShape="1">
                <a:blip r:embed="rId5"/>
                <a:stretch>
                  <a:fillRect b="-11475"/>
                </a:stretch>
              </a:blipFill>
            </p:spPr>
            <p:txBody>
              <a:bodyPr/>
              <a:lstStyle/>
              <a:p>
                <a:r>
                  <a:rPr lang="es-AR">
                    <a:noFill/>
                  </a:rPr>
                  <a:t> </a:t>
                </a:r>
              </a:p>
            </p:txBody>
          </p:sp>
        </mc:Fallback>
      </mc:AlternateContent>
      <mc:AlternateContent xmlns:mc="http://schemas.openxmlformats.org/markup-compatibility/2006" xmlns:a14="http://schemas.microsoft.com/office/drawing/2010/main">
        <mc:Choice Requires="a14">
          <p:sp>
            <p:nvSpPr>
              <p:cNvPr id="8" name="7 CuadroTexto"/>
              <p:cNvSpPr txBox="1"/>
              <p:nvPr/>
            </p:nvSpPr>
            <p:spPr>
              <a:xfrm>
                <a:off x="5076056" y="5517232"/>
                <a:ext cx="703346"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s-AR" b="1" i="1" smtClean="0">
                              <a:latin typeface="Cambria Math"/>
                            </a:rPr>
                          </m:ctrlPr>
                        </m:sSubPr>
                        <m:e>
                          <m:r>
                            <a:rPr lang="es-AR" b="1" i="1" smtClean="0">
                              <a:latin typeface="Cambria Math"/>
                            </a:rPr>
                            <m:t>𝒄</m:t>
                          </m:r>
                        </m:e>
                        <m:sub>
                          <m:r>
                            <a:rPr lang="es-AR" b="1" i="1" smtClean="0">
                              <a:latin typeface="Cambria Math"/>
                            </a:rPr>
                            <m:t>𝟏</m:t>
                          </m:r>
                        </m:sub>
                      </m:sSub>
                      <m:r>
                        <a:rPr lang="es-AR" b="1" i="1" smtClean="0">
                          <a:latin typeface="Cambria Math"/>
                        </a:rPr>
                        <m:t>(</m:t>
                      </m:r>
                      <m:r>
                        <a:rPr lang="es-AR" b="1" i="1" smtClean="0">
                          <a:latin typeface="Cambria Math"/>
                        </a:rPr>
                        <m:t>𝒕</m:t>
                      </m:r>
                      <m:r>
                        <a:rPr lang="es-AR" b="1" i="1" smtClean="0">
                          <a:latin typeface="Cambria Math"/>
                        </a:rPr>
                        <m:t>)</m:t>
                      </m:r>
                    </m:oMath>
                  </m:oMathPara>
                </a14:m>
                <a:endParaRPr lang="es-AR" b="1" dirty="0"/>
              </a:p>
            </p:txBody>
          </p:sp>
        </mc:Choice>
        <mc:Fallback xmlns="">
          <p:sp>
            <p:nvSpPr>
              <p:cNvPr id="8" name="7 CuadroTexto"/>
              <p:cNvSpPr txBox="1">
                <a:spLocks noRot="1" noChangeAspect="1" noMove="1" noResize="1" noEditPoints="1" noAdjustHandles="1" noChangeArrowheads="1" noChangeShapeType="1" noTextEdit="1"/>
              </p:cNvSpPr>
              <p:nvPr/>
            </p:nvSpPr>
            <p:spPr>
              <a:xfrm>
                <a:off x="5076056" y="5517232"/>
                <a:ext cx="703346" cy="369332"/>
              </a:xfrm>
              <a:prstGeom prst="rect">
                <a:avLst/>
              </a:prstGeom>
              <a:blipFill rotWithShape="1">
                <a:blip r:embed="rId6"/>
                <a:stretch>
                  <a:fillRect r="-3478" b="-11475"/>
                </a:stretch>
              </a:blipFill>
            </p:spPr>
            <p:txBody>
              <a:bodyPr/>
              <a:lstStyle/>
              <a:p>
                <a:r>
                  <a:rPr lang="es-AR">
                    <a:noFill/>
                  </a:rPr>
                  <a:t> </a:t>
                </a:r>
              </a:p>
            </p:txBody>
          </p:sp>
        </mc:Fallback>
      </mc:AlternateContent>
      <mc:AlternateContent xmlns:mc="http://schemas.openxmlformats.org/markup-compatibility/2006" xmlns:a14="http://schemas.microsoft.com/office/drawing/2010/main">
        <mc:Choice Requires="a14">
          <p:sp>
            <p:nvSpPr>
              <p:cNvPr id="9" name="8 CuadroTexto"/>
              <p:cNvSpPr txBox="1"/>
              <p:nvPr/>
            </p:nvSpPr>
            <p:spPr>
              <a:xfrm>
                <a:off x="1595628" y="6259077"/>
                <a:ext cx="3312368"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s-AR" b="1" i="1" smtClean="0">
                              <a:latin typeface="Cambria Math"/>
                            </a:rPr>
                          </m:ctrlPr>
                        </m:sSubPr>
                        <m:e>
                          <m:r>
                            <a:rPr lang="es-AR" b="1" i="1" smtClean="0">
                              <a:latin typeface="Cambria Math"/>
                            </a:rPr>
                            <m:t>𝒓</m:t>
                          </m:r>
                        </m:e>
                        <m:sub>
                          <m:r>
                            <a:rPr lang="es-AR" b="1" i="1" smtClean="0">
                              <a:latin typeface="Cambria Math"/>
                            </a:rPr>
                            <m:t>𝟏</m:t>
                          </m:r>
                        </m:sub>
                      </m:sSub>
                      <m:d>
                        <m:dPr>
                          <m:ctrlPr>
                            <a:rPr lang="es-AR" b="1" i="1" smtClean="0">
                              <a:latin typeface="Cambria Math"/>
                            </a:rPr>
                          </m:ctrlPr>
                        </m:dPr>
                        <m:e>
                          <m:r>
                            <a:rPr lang="es-AR" b="1" i="1" smtClean="0">
                              <a:latin typeface="Cambria Math"/>
                            </a:rPr>
                            <m:t>𝒕</m:t>
                          </m:r>
                        </m:e>
                      </m:d>
                      <m:r>
                        <a:rPr lang="es-AR" b="1" i="1" smtClean="0">
                          <a:latin typeface="Cambria Math"/>
                        </a:rPr>
                        <m:t>=</m:t>
                      </m:r>
                      <m:r>
                        <a:rPr lang="es-AR" b="1" i="1" smtClean="0">
                          <a:latin typeface="Cambria Math"/>
                        </a:rPr>
                        <m:t>𝒙</m:t>
                      </m:r>
                      <m:d>
                        <m:dPr>
                          <m:ctrlPr>
                            <a:rPr lang="es-AR" b="1" i="1" smtClean="0">
                              <a:latin typeface="Cambria Math"/>
                            </a:rPr>
                          </m:ctrlPr>
                        </m:dPr>
                        <m:e>
                          <m:r>
                            <a:rPr lang="es-AR" b="1" i="1" smtClean="0">
                              <a:latin typeface="Cambria Math"/>
                            </a:rPr>
                            <m:t>𝒕</m:t>
                          </m:r>
                        </m:e>
                      </m:d>
                      <m:r>
                        <a:rPr lang="es-AR" b="1" i="1" smtClean="0">
                          <a:latin typeface="Cambria Math"/>
                        </a:rPr>
                        <m:t>−</m:t>
                      </m:r>
                      <m:sSub>
                        <m:sSubPr>
                          <m:ctrlPr>
                            <a:rPr lang="es-AR" b="1" i="1" smtClean="0">
                              <a:latin typeface="Cambria Math"/>
                            </a:rPr>
                          </m:ctrlPr>
                        </m:sSubPr>
                        <m:e>
                          <m:r>
                            <a:rPr lang="es-AR" b="1" i="1" smtClean="0">
                              <a:latin typeface="Cambria Math"/>
                            </a:rPr>
                            <m:t>𝒄</m:t>
                          </m:r>
                        </m:e>
                        <m:sub>
                          <m:r>
                            <a:rPr lang="es-AR" b="1" i="1" smtClean="0">
                              <a:latin typeface="Cambria Math"/>
                            </a:rPr>
                            <m:t>𝟏</m:t>
                          </m:r>
                        </m:sub>
                      </m:sSub>
                      <m:r>
                        <a:rPr lang="es-AR" b="1" i="1" smtClean="0">
                          <a:latin typeface="Cambria Math"/>
                        </a:rPr>
                        <m:t>(</m:t>
                      </m:r>
                      <m:r>
                        <a:rPr lang="es-AR" b="1" i="1" smtClean="0">
                          <a:latin typeface="Cambria Math"/>
                        </a:rPr>
                        <m:t>𝒕</m:t>
                      </m:r>
                      <m:r>
                        <a:rPr lang="es-AR" b="1" i="1" smtClean="0">
                          <a:latin typeface="Cambria Math"/>
                        </a:rPr>
                        <m:t>)</m:t>
                      </m:r>
                    </m:oMath>
                  </m:oMathPara>
                </a14:m>
                <a:endParaRPr lang="es-AR" b="1" dirty="0"/>
              </a:p>
            </p:txBody>
          </p:sp>
        </mc:Choice>
        <mc:Fallback xmlns="">
          <p:sp>
            <p:nvSpPr>
              <p:cNvPr id="9" name="8 CuadroTexto"/>
              <p:cNvSpPr txBox="1">
                <a:spLocks noRot="1" noChangeAspect="1" noMove="1" noResize="1" noEditPoints="1" noAdjustHandles="1" noChangeArrowheads="1" noChangeShapeType="1" noTextEdit="1"/>
              </p:cNvSpPr>
              <p:nvPr/>
            </p:nvSpPr>
            <p:spPr>
              <a:xfrm>
                <a:off x="1595628" y="6259077"/>
                <a:ext cx="3312368" cy="369332"/>
              </a:xfrm>
              <a:prstGeom prst="rect">
                <a:avLst/>
              </a:prstGeom>
              <a:blipFill rotWithShape="1">
                <a:blip r:embed="rId7"/>
                <a:stretch>
                  <a:fillRect b="-13333"/>
                </a:stretch>
              </a:blipFill>
            </p:spPr>
            <p:txBody>
              <a:bodyPr/>
              <a:lstStyle/>
              <a:p>
                <a:r>
                  <a:rPr lang="es-AR">
                    <a:noFill/>
                  </a:rPr>
                  <a:t> </a:t>
                </a:r>
              </a:p>
            </p:txBody>
          </p:sp>
        </mc:Fallback>
      </mc:AlternateContent>
      <p:pic>
        <p:nvPicPr>
          <p:cNvPr id="10" name="9 Imagen"/>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100" y="3212976"/>
            <a:ext cx="5813981" cy="1857364"/>
          </a:xfrm>
          <a:prstGeom prst="rect">
            <a:avLst/>
          </a:prstGeom>
        </p:spPr>
      </p:pic>
    </p:spTree>
    <p:extLst>
      <p:ext uri="{BB962C8B-B14F-4D97-AF65-F5344CB8AC3E}">
        <p14:creationId xmlns:p14="http://schemas.microsoft.com/office/powerpoint/2010/main" val="950617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8"/>
                                        </p:tgtEl>
                                      </p:cBhvr>
                                    </p:animEffect>
                                    <p:set>
                                      <p:cBhvr>
                                        <p:cTn id="16" dur="1" fill="hold">
                                          <p:stCondLst>
                                            <p:cond delay="499"/>
                                          </p:stCondLst>
                                        </p:cTn>
                                        <p:tgtEl>
                                          <p:spTgt spid="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0" presetClass="path" presetSubtype="0" accel="50000" decel="50000" fill="hold" nodeType="clickEffect">
                                  <p:stCondLst>
                                    <p:cond delay="0"/>
                                  </p:stCondLst>
                                  <p:childTnLst>
                                    <p:animMotion origin="layout" path="M -3.33333E-6 2.03515E-7 L -3.33333E-6 -0.55689 " pathEditMode="relative" rAng="0" ptsTypes="AA">
                                      <p:cBhvr>
                                        <p:cTn id="20" dur="2000" fill="hold"/>
                                        <p:tgtEl>
                                          <p:spTgt spid="9">
                                            <p:txEl>
                                              <p:pRg st="0" end="0"/>
                                            </p:txEl>
                                          </p:spTgt>
                                        </p:tgtEl>
                                        <p:attrNameLst>
                                          <p:attrName>ppt_x</p:attrName>
                                          <p:attrName>ppt_y</p:attrName>
                                        </p:attrNameLst>
                                      </p:cBhvr>
                                      <p:rCtr x="0" y="-27845"/>
                                    </p:animMotion>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AR" sz="4000" dirty="0" smtClean="0">
                <a:latin typeface="Cambria" pitchFamily="18" charset="0"/>
                <a:cs typeface="Adobe Arabic" pitchFamily="18" charset="-78"/>
              </a:rPr>
              <a:t>¿Qué es un codificador de audio?</a:t>
            </a:r>
            <a:endParaRPr lang="es-AR" sz="4000" dirty="0">
              <a:latin typeface="Cambria" pitchFamily="18" charset="0"/>
              <a:cs typeface="Adobe Arabic" pitchFamily="18" charset="-78"/>
            </a:endParaRPr>
          </a:p>
        </p:txBody>
      </p:sp>
      <p:sp>
        <p:nvSpPr>
          <p:cNvPr id="3" name="2 Marcador de contenido"/>
          <p:cNvSpPr>
            <a:spLocks noGrp="1"/>
          </p:cNvSpPr>
          <p:nvPr>
            <p:ph idx="1"/>
          </p:nvPr>
        </p:nvSpPr>
        <p:spPr>
          <a:xfrm>
            <a:off x="467544" y="1844824"/>
            <a:ext cx="8229600" cy="4464496"/>
          </a:xfrm>
        </p:spPr>
        <p:txBody>
          <a:bodyPr>
            <a:normAutofit fontScale="92500" lnSpcReduction="20000"/>
          </a:bodyPr>
          <a:lstStyle/>
          <a:p>
            <a:pPr marL="118872" indent="0">
              <a:buNone/>
            </a:pPr>
            <a:r>
              <a:rPr lang="es-AR" dirty="0">
                <a:latin typeface="Calibri" pitchFamily="34" charset="0"/>
              </a:rPr>
              <a:t>Un codificador de audio es un conjunto de algoritmos que permiten codificar y comprimir datos auditivos con el objetivo de ocupar el menor espacio posible y consiguiendo una buena calidad de audio final.</a:t>
            </a:r>
          </a:p>
          <a:p>
            <a:pPr marL="118872" indent="0">
              <a:buNone/>
            </a:pPr>
            <a:endParaRPr lang="es-AR" dirty="0">
              <a:latin typeface="Calibri" pitchFamily="34" charset="0"/>
            </a:endParaRPr>
          </a:p>
          <a:p>
            <a:pPr marL="118872" lvl="0" indent="0">
              <a:buNone/>
            </a:pPr>
            <a:r>
              <a:rPr lang="es-AR" dirty="0">
                <a:solidFill>
                  <a:prstClr val="black"/>
                </a:solidFill>
                <a:latin typeface="Calibri" pitchFamily="34" charset="0"/>
              </a:rPr>
              <a:t>El decodificador es el sistema de algoritmos que realiza el proceso inverso a la codificación. Es decir, toma los datos del archivo de audio codificado y los procesa para recuperar la información necesaria para su reproducción en un equipo de audio.</a:t>
            </a:r>
          </a:p>
        </p:txBody>
      </p:sp>
    </p:spTree>
    <p:extLst>
      <p:ext uri="{BB962C8B-B14F-4D97-AF65-F5344CB8AC3E}">
        <p14:creationId xmlns:p14="http://schemas.microsoft.com/office/powerpoint/2010/main" val="4176968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EMD</a:t>
            </a:r>
            <a:br>
              <a:rPr lang="es-AR" dirty="0" smtClean="0"/>
            </a:br>
            <a:r>
              <a:rPr lang="es-AR" dirty="0" smtClean="0"/>
              <a:t>fin del proceso de </a:t>
            </a:r>
            <a:r>
              <a:rPr lang="es-AR" i="1" dirty="0" smtClean="0"/>
              <a:t>tamizado</a:t>
            </a:r>
            <a:endParaRPr lang="es-AR" i="1" dirty="0"/>
          </a:p>
        </p:txBody>
      </p:sp>
      <p:sp>
        <p:nvSpPr>
          <p:cNvPr id="4" name="3 CuadroTexto"/>
          <p:cNvSpPr txBox="1"/>
          <p:nvPr/>
        </p:nvSpPr>
        <p:spPr>
          <a:xfrm>
            <a:off x="539552" y="1844824"/>
            <a:ext cx="7776864" cy="1754326"/>
          </a:xfrm>
          <a:prstGeom prst="rect">
            <a:avLst/>
          </a:prstGeom>
          <a:noFill/>
        </p:spPr>
        <p:txBody>
          <a:bodyPr wrap="square" rtlCol="0">
            <a:spAutoFit/>
          </a:bodyPr>
          <a:lstStyle/>
          <a:p>
            <a:r>
              <a:rPr lang="es-AR" dirty="0">
                <a:latin typeface="Calibri" pitchFamily="34" charset="0"/>
              </a:rPr>
              <a:t>El tamizado finaliza cuando no quedan </a:t>
            </a:r>
            <a:r>
              <a:rPr lang="es-AR" dirty="0" smtClean="0">
                <a:latin typeface="Calibri" pitchFamily="34" charset="0"/>
              </a:rPr>
              <a:t>más oscilaciones </a:t>
            </a:r>
            <a:r>
              <a:rPr lang="es-AR" dirty="0">
                <a:latin typeface="Calibri" pitchFamily="34" charset="0"/>
              </a:rPr>
              <a:t>para extraer en el residuo, o </a:t>
            </a:r>
            <a:r>
              <a:rPr lang="es-AR" dirty="0" smtClean="0">
                <a:latin typeface="Calibri" pitchFamily="34" charset="0"/>
              </a:rPr>
              <a:t>éste tiene </a:t>
            </a:r>
            <a:r>
              <a:rPr lang="es-AR" dirty="0">
                <a:latin typeface="Calibri" pitchFamily="34" charset="0"/>
              </a:rPr>
              <a:t>solo un máximo y un mínimo </a:t>
            </a:r>
            <a:r>
              <a:rPr lang="es-AR" dirty="0" smtClean="0">
                <a:latin typeface="Calibri" pitchFamily="34" charset="0"/>
              </a:rPr>
              <a:t>local.</a:t>
            </a:r>
          </a:p>
          <a:p>
            <a:endParaRPr lang="es-AR" dirty="0">
              <a:latin typeface="Calibri" pitchFamily="34" charset="0"/>
            </a:endParaRPr>
          </a:p>
          <a:p>
            <a:endParaRPr lang="es-AR" dirty="0" smtClean="0">
              <a:latin typeface="Calibri" pitchFamily="34" charset="0"/>
            </a:endParaRPr>
          </a:p>
          <a:p>
            <a:r>
              <a:rPr lang="es-AR" dirty="0">
                <a:latin typeface="Calibri" pitchFamily="34" charset="0"/>
              </a:rPr>
              <a:t>La señal de entrada se expresa </a:t>
            </a:r>
            <a:r>
              <a:rPr lang="es-AR" dirty="0" smtClean="0">
                <a:latin typeface="Calibri" pitchFamily="34" charset="0"/>
              </a:rPr>
              <a:t>como</a:t>
            </a:r>
            <a:r>
              <a:rPr lang="es-AR" dirty="0" smtClean="0"/>
              <a:t>:</a:t>
            </a:r>
            <a:endParaRPr lang="es-AR" dirty="0">
              <a:latin typeface="Calibri" pitchFamily="34" charset="0"/>
            </a:endParaRPr>
          </a:p>
          <a:p>
            <a:endParaRPr lang="es-AR" dirty="0">
              <a:latin typeface="Calibri" pitchFamily="34" charset="0"/>
            </a:endParaRPr>
          </a:p>
        </p:txBody>
      </p:sp>
      <mc:AlternateContent xmlns:mc="http://schemas.openxmlformats.org/markup-compatibility/2006" xmlns:a14="http://schemas.microsoft.com/office/drawing/2010/main">
        <mc:Choice Requires="a14">
          <p:sp>
            <p:nvSpPr>
              <p:cNvPr id="5" name="4 CuadroTexto"/>
              <p:cNvSpPr txBox="1"/>
              <p:nvPr/>
            </p:nvSpPr>
            <p:spPr>
              <a:xfrm>
                <a:off x="2051720" y="3666120"/>
                <a:ext cx="4752528" cy="90037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s-AR" b="1" i="1" smtClean="0">
                          <a:latin typeface="Cambria Math"/>
                        </a:rPr>
                        <m:t>𝒙</m:t>
                      </m:r>
                      <m:d>
                        <m:dPr>
                          <m:ctrlPr>
                            <a:rPr lang="es-AR" b="1" i="1" smtClean="0">
                              <a:latin typeface="Cambria Math"/>
                            </a:rPr>
                          </m:ctrlPr>
                        </m:dPr>
                        <m:e>
                          <m:r>
                            <a:rPr lang="es-AR" b="1" i="1" smtClean="0">
                              <a:latin typeface="Cambria Math"/>
                            </a:rPr>
                            <m:t>𝒕</m:t>
                          </m:r>
                        </m:e>
                      </m:d>
                      <m:r>
                        <a:rPr lang="es-AR" b="1" i="1" smtClean="0">
                          <a:latin typeface="Cambria Math"/>
                        </a:rPr>
                        <m:t>=</m:t>
                      </m:r>
                      <m:nary>
                        <m:naryPr>
                          <m:chr m:val="∑"/>
                          <m:ctrlPr>
                            <a:rPr lang="es-AR" b="1" i="1" smtClean="0">
                              <a:latin typeface="Cambria Math"/>
                            </a:rPr>
                          </m:ctrlPr>
                        </m:naryPr>
                        <m:sub>
                          <m:r>
                            <m:rPr>
                              <m:brk m:alnAt="23"/>
                            </m:rPr>
                            <a:rPr lang="es-AR" b="1" i="1" smtClean="0">
                              <a:latin typeface="Cambria Math"/>
                            </a:rPr>
                            <m:t>𝒊</m:t>
                          </m:r>
                          <m:r>
                            <a:rPr lang="es-AR" b="1" i="1" smtClean="0">
                              <a:latin typeface="Cambria Math"/>
                            </a:rPr>
                            <m:t>=</m:t>
                          </m:r>
                          <m:r>
                            <a:rPr lang="es-AR" b="1" i="1" smtClean="0">
                              <a:latin typeface="Cambria Math"/>
                            </a:rPr>
                            <m:t>𝟏</m:t>
                          </m:r>
                        </m:sub>
                        <m:sup>
                          <m:r>
                            <a:rPr lang="es-AR" b="1" i="1" smtClean="0">
                              <a:latin typeface="Cambria Math"/>
                            </a:rPr>
                            <m:t>𝑵</m:t>
                          </m:r>
                        </m:sup>
                        <m:e>
                          <m:sSub>
                            <m:sSubPr>
                              <m:ctrlPr>
                                <a:rPr lang="es-AR" b="1" i="1" smtClean="0">
                                  <a:latin typeface="Cambria Math"/>
                                </a:rPr>
                              </m:ctrlPr>
                            </m:sSubPr>
                            <m:e>
                              <m:r>
                                <a:rPr lang="es-AR" b="1" i="1" smtClean="0">
                                  <a:latin typeface="Cambria Math"/>
                                </a:rPr>
                                <m:t>𝒄</m:t>
                              </m:r>
                            </m:e>
                            <m:sub>
                              <m:r>
                                <a:rPr lang="es-AR" b="1" i="1" smtClean="0">
                                  <a:latin typeface="Cambria Math"/>
                                </a:rPr>
                                <m:t>𝒊</m:t>
                              </m:r>
                            </m:sub>
                          </m:sSub>
                          <m:r>
                            <a:rPr lang="es-AR" b="1" i="1" smtClean="0">
                              <a:latin typeface="Cambria Math"/>
                            </a:rPr>
                            <m:t>(</m:t>
                          </m:r>
                          <m:r>
                            <a:rPr lang="es-AR" b="1" i="1" smtClean="0">
                              <a:latin typeface="Cambria Math"/>
                            </a:rPr>
                            <m:t>𝒕</m:t>
                          </m:r>
                          <m:r>
                            <a:rPr lang="es-AR" b="1" i="1" smtClean="0">
                              <a:latin typeface="Cambria Math"/>
                            </a:rPr>
                            <m:t>)</m:t>
                          </m:r>
                        </m:e>
                      </m:nary>
                      <m:r>
                        <a:rPr lang="es-AR" b="1" i="1" smtClean="0">
                          <a:latin typeface="Cambria Math"/>
                        </a:rPr>
                        <m:t>+</m:t>
                      </m:r>
                      <m:sSub>
                        <m:sSubPr>
                          <m:ctrlPr>
                            <a:rPr lang="es-AR" b="1" i="1" smtClean="0">
                              <a:latin typeface="Cambria Math"/>
                            </a:rPr>
                          </m:ctrlPr>
                        </m:sSubPr>
                        <m:e>
                          <m:r>
                            <a:rPr lang="es-AR" b="1" i="1" smtClean="0">
                              <a:latin typeface="Cambria Math"/>
                            </a:rPr>
                            <m:t>𝒓</m:t>
                          </m:r>
                        </m:e>
                        <m:sub>
                          <m:r>
                            <a:rPr lang="es-AR" b="1" i="1" smtClean="0">
                              <a:latin typeface="Cambria Math"/>
                            </a:rPr>
                            <m:t>𝑵</m:t>
                          </m:r>
                        </m:sub>
                      </m:sSub>
                      <m:r>
                        <a:rPr lang="es-AR" b="1" i="1" smtClean="0">
                          <a:latin typeface="Cambria Math"/>
                        </a:rPr>
                        <m:t>(</m:t>
                      </m:r>
                      <m:r>
                        <a:rPr lang="es-AR" b="1" i="1" smtClean="0">
                          <a:latin typeface="Cambria Math"/>
                        </a:rPr>
                        <m:t>𝒕</m:t>
                      </m:r>
                      <m:r>
                        <a:rPr lang="es-AR" b="1" i="1" smtClean="0">
                          <a:latin typeface="Cambria Math"/>
                        </a:rPr>
                        <m:t>)</m:t>
                      </m:r>
                    </m:oMath>
                  </m:oMathPara>
                </a14:m>
                <a:endParaRPr lang="es-AR" b="1" dirty="0"/>
              </a:p>
            </p:txBody>
          </p:sp>
        </mc:Choice>
        <mc:Fallback xmlns="">
          <p:sp>
            <p:nvSpPr>
              <p:cNvPr id="5" name="4 CuadroTexto"/>
              <p:cNvSpPr txBox="1">
                <a:spLocks noRot="1" noChangeAspect="1" noMove="1" noResize="1" noEditPoints="1" noAdjustHandles="1" noChangeArrowheads="1" noChangeShapeType="1" noTextEdit="1"/>
              </p:cNvSpPr>
              <p:nvPr/>
            </p:nvSpPr>
            <p:spPr>
              <a:xfrm>
                <a:off x="2051720" y="3666120"/>
                <a:ext cx="4752528" cy="900375"/>
              </a:xfrm>
              <a:prstGeom prst="rect">
                <a:avLst/>
              </a:prstGeom>
              <a:blipFill rotWithShape="1">
                <a:blip r:embed="rId2"/>
                <a:stretch>
                  <a:fillRect/>
                </a:stretch>
              </a:blipFill>
            </p:spPr>
            <p:txBody>
              <a:bodyPr/>
              <a:lstStyle/>
              <a:p>
                <a:r>
                  <a:rPr lang="es-AR">
                    <a:noFill/>
                  </a:rPr>
                  <a:t> </a:t>
                </a:r>
              </a:p>
            </p:txBody>
          </p:sp>
        </mc:Fallback>
      </mc:AlternateContent>
      <p:sp>
        <p:nvSpPr>
          <p:cNvPr id="6" name="5 CuadroTexto"/>
          <p:cNvSpPr txBox="1"/>
          <p:nvPr/>
        </p:nvSpPr>
        <p:spPr>
          <a:xfrm>
            <a:off x="3833074" y="4791721"/>
            <a:ext cx="1584176" cy="369332"/>
          </a:xfrm>
          <a:prstGeom prst="rect">
            <a:avLst/>
          </a:prstGeom>
          <a:noFill/>
        </p:spPr>
        <p:txBody>
          <a:bodyPr wrap="square" rtlCol="0">
            <a:spAutoFit/>
          </a:bodyPr>
          <a:lstStyle/>
          <a:p>
            <a:r>
              <a:rPr lang="es-AR" dirty="0" smtClean="0">
                <a:latin typeface="Calibri" pitchFamily="34" charset="0"/>
              </a:rPr>
              <a:t>IMF</a:t>
            </a:r>
            <a:endParaRPr lang="es-AR" dirty="0">
              <a:latin typeface="Calibri" pitchFamily="34" charset="0"/>
            </a:endParaRPr>
          </a:p>
        </p:txBody>
      </p:sp>
      <p:sp>
        <p:nvSpPr>
          <p:cNvPr id="7" name="6 CuadroTexto"/>
          <p:cNvSpPr txBox="1"/>
          <p:nvPr/>
        </p:nvSpPr>
        <p:spPr>
          <a:xfrm>
            <a:off x="5435703" y="4791721"/>
            <a:ext cx="1656184" cy="369332"/>
          </a:xfrm>
          <a:prstGeom prst="rect">
            <a:avLst/>
          </a:prstGeom>
          <a:noFill/>
        </p:spPr>
        <p:txBody>
          <a:bodyPr wrap="square" rtlCol="0">
            <a:spAutoFit/>
          </a:bodyPr>
          <a:lstStyle/>
          <a:p>
            <a:r>
              <a:rPr lang="es-AR" dirty="0" smtClean="0">
                <a:latin typeface="Calibri" pitchFamily="34" charset="0"/>
              </a:rPr>
              <a:t>Residuo final</a:t>
            </a:r>
            <a:endParaRPr lang="es-AR" dirty="0">
              <a:latin typeface="Calibri" pitchFamily="34" charset="0"/>
            </a:endParaRPr>
          </a:p>
        </p:txBody>
      </p:sp>
      <p:cxnSp>
        <p:nvCxnSpPr>
          <p:cNvPr id="9" name="8 Conector recto de flecha"/>
          <p:cNvCxnSpPr/>
          <p:nvPr/>
        </p:nvCxnSpPr>
        <p:spPr>
          <a:xfrm flipV="1">
            <a:off x="4283968" y="4365104"/>
            <a:ext cx="144016" cy="426617"/>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10 Conector recto de flecha"/>
          <p:cNvCxnSpPr/>
          <p:nvPr/>
        </p:nvCxnSpPr>
        <p:spPr>
          <a:xfrm flipH="1" flipV="1">
            <a:off x="5292080" y="4365104"/>
            <a:ext cx="288032" cy="42661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0370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EMD</a:t>
            </a:r>
            <a:br>
              <a:rPr lang="es-AR" dirty="0" smtClean="0"/>
            </a:br>
            <a:r>
              <a:rPr lang="es-AR" dirty="0" smtClean="0"/>
              <a:t>resumen del proceso de </a:t>
            </a:r>
            <a:r>
              <a:rPr lang="es-AR" i="1" dirty="0" smtClean="0"/>
              <a:t>tamizado</a:t>
            </a:r>
            <a:endParaRPr lang="es-AR" i="1" dirty="0"/>
          </a:p>
        </p:txBody>
      </p:sp>
      <mc:AlternateContent xmlns:mc="http://schemas.openxmlformats.org/markup-compatibility/2006" xmlns:a14="http://schemas.microsoft.com/office/drawing/2010/main">
        <mc:Choice Requires="a14">
          <p:sp>
            <p:nvSpPr>
              <p:cNvPr id="4" name="3 CuadroTexto"/>
              <p:cNvSpPr txBox="1"/>
              <p:nvPr/>
            </p:nvSpPr>
            <p:spPr>
              <a:xfrm>
                <a:off x="179512" y="1916832"/>
                <a:ext cx="8784976" cy="4182042"/>
              </a:xfrm>
              <a:prstGeom prst="rect">
                <a:avLst/>
              </a:prstGeom>
              <a:noFill/>
            </p:spPr>
            <p:txBody>
              <a:bodyPr wrap="square" rtlCol="0">
                <a:spAutoFit/>
              </a:bodyPr>
              <a:lstStyle/>
              <a:p>
                <a:pPr marL="342900" indent="-342900">
                  <a:buFont typeface="+mj-lt"/>
                  <a:buAutoNum type="arabicParenR"/>
                </a:pPr>
                <a:r>
                  <a:rPr lang="es-AR" dirty="0" smtClean="0">
                    <a:latin typeface="Calibri" pitchFamily="34" charset="0"/>
                  </a:rPr>
                  <a:t>Identificación de todos los máximos y mínimos locales de </a:t>
                </a:r>
                <a14:m>
                  <m:oMath xmlns:m="http://schemas.openxmlformats.org/officeDocument/2006/math">
                    <m:r>
                      <a:rPr lang="es-AR" b="0" i="1" smtClean="0">
                        <a:latin typeface="Cambria Math"/>
                      </a:rPr>
                      <m:t>𝑥</m:t>
                    </m:r>
                    <m:r>
                      <a:rPr lang="es-AR" b="0" i="1" smtClean="0">
                        <a:latin typeface="Cambria Math"/>
                      </a:rPr>
                      <m:t>(</m:t>
                    </m:r>
                    <m:r>
                      <a:rPr lang="es-AR" b="0" i="1" smtClean="0">
                        <a:latin typeface="Cambria Math"/>
                      </a:rPr>
                      <m:t>𝑡</m:t>
                    </m:r>
                    <m:r>
                      <a:rPr lang="es-AR" b="0" i="1" smtClean="0">
                        <a:latin typeface="Cambria Math"/>
                      </a:rPr>
                      <m:t>)</m:t>
                    </m:r>
                  </m:oMath>
                </a14:m>
                <a:r>
                  <a:rPr lang="es-AR" dirty="0" smtClean="0">
                    <a:latin typeface="Calibri" pitchFamily="34" charset="0"/>
                  </a:rPr>
                  <a:t>.</a:t>
                </a:r>
              </a:p>
              <a:p>
                <a:pPr marL="342900" indent="-342900">
                  <a:buFont typeface="+mj-lt"/>
                  <a:buAutoNum type="arabicParenR"/>
                </a:pPr>
                <a:endParaRPr lang="es-AR" dirty="0">
                  <a:latin typeface="Calibri" pitchFamily="34" charset="0"/>
                </a:endParaRPr>
              </a:p>
              <a:p>
                <a:pPr marL="342900" indent="-342900">
                  <a:buFont typeface="+mj-lt"/>
                  <a:buAutoNum type="arabicParenR"/>
                </a:pPr>
                <a:r>
                  <a:rPr lang="es-AR" dirty="0" smtClean="0">
                    <a:latin typeface="Calibri" pitchFamily="34" charset="0"/>
                  </a:rPr>
                  <a:t>Interpolación de los extremos locales para obtener las envolventes superior (</a:t>
                </a:r>
                <a14:m>
                  <m:oMath xmlns:m="http://schemas.openxmlformats.org/officeDocument/2006/math">
                    <m:sSub>
                      <m:sSubPr>
                        <m:ctrlPr>
                          <a:rPr lang="es-AR" i="1" smtClean="0">
                            <a:latin typeface="Cambria Math"/>
                          </a:rPr>
                        </m:ctrlPr>
                      </m:sSubPr>
                      <m:e>
                        <m:r>
                          <a:rPr lang="es-AR" b="0" i="1" smtClean="0">
                            <a:latin typeface="Cambria Math"/>
                          </a:rPr>
                          <m:t>𝑒</m:t>
                        </m:r>
                      </m:e>
                      <m:sub>
                        <m:r>
                          <a:rPr lang="es-AR" b="0" i="1" smtClean="0">
                            <a:latin typeface="Cambria Math"/>
                          </a:rPr>
                          <m:t>𝑚𝑎𝑥</m:t>
                        </m:r>
                      </m:sub>
                    </m:sSub>
                    <m:r>
                      <a:rPr lang="es-AR" b="0" i="1" smtClean="0">
                        <a:latin typeface="Cambria Math"/>
                      </a:rPr>
                      <m:t>(</m:t>
                    </m:r>
                    <m:r>
                      <a:rPr lang="es-AR" b="0" i="1" smtClean="0">
                        <a:latin typeface="Cambria Math"/>
                      </a:rPr>
                      <m:t>𝑡</m:t>
                    </m:r>
                    <m:r>
                      <a:rPr lang="es-AR" b="0" i="1" smtClean="0">
                        <a:latin typeface="Cambria Math"/>
                      </a:rPr>
                      <m:t>)</m:t>
                    </m:r>
                  </m:oMath>
                </a14:m>
                <a:r>
                  <a:rPr lang="es-AR" dirty="0" smtClean="0">
                    <a:latin typeface="Calibri" pitchFamily="34" charset="0"/>
                  </a:rPr>
                  <a:t>) e inferior (</a:t>
                </a:r>
                <a14:m>
                  <m:oMath xmlns:m="http://schemas.openxmlformats.org/officeDocument/2006/math">
                    <m:sSub>
                      <m:sSubPr>
                        <m:ctrlPr>
                          <a:rPr lang="es-AR" i="1" smtClean="0">
                            <a:latin typeface="Cambria Math"/>
                          </a:rPr>
                        </m:ctrlPr>
                      </m:sSubPr>
                      <m:e>
                        <m:r>
                          <a:rPr lang="es-AR" b="0" i="1" smtClean="0">
                            <a:latin typeface="Cambria Math"/>
                          </a:rPr>
                          <m:t>𝑒</m:t>
                        </m:r>
                      </m:e>
                      <m:sub>
                        <m:r>
                          <a:rPr lang="es-AR" b="0" i="1" smtClean="0">
                            <a:latin typeface="Cambria Math"/>
                          </a:rPr>
                          <m:t>𝑚𝑖𝑛</m:t>
                        </m:r>
                      </m:sub>
                    </m:sSub>
                    <m:r>
                      <a:rPr lang="es-AR" b="0" i="1" smtClean="0">
                        <a:latin typeface="Cambria Math"/>
                      </a:rPr>
                      <m:t>(</m:t>
                    </m:r>
                    <m:r>
                      <a:rPr lang="es-AR" b="0" i="1" smtClean="0">
                        <a:latin typeface="Cambria Math"/>
                      </a:rPr>
                      <m:t>𝑡</m:t>
                    </m:r>
                    <m:r>
                      <a:rPr lang="es-AR" b="0" i="1" smtClean="0">
                        <a:latin typeface="Cambria Math"/>
                      </a:rPr>
                      <m:t>)</m:t>
                    </m:r>
                  </m:oMath>
                </a14:m>
                <a:r>
                  <a:rPr lang="es-AR" dirty="0" smtClean="0">
                    <a:latin typeface="Calibri" pitchFamily="34" charset="0"/>
                  </a:rPr>
                  <a:t>).</a:t>
                </a:r>
              </a:p>
              <a:p>
                <a:pPr marL="342900" indent="-342900">
                  <a:buFont typeface="+mj-lt"/>
                  <a:buAutoNum type="arabicParenR"/>
                </a:pPr>
                <a:endParaRPr lang="es-AR" dirty="0" smtClean="0">
                  <a:latin typeface="Calibri" pitchFamily="34" charset="0"/>
                </a:endParaRPr>
              </a:p>
              <a:p>
                <a:pPr marL="342900" indent="-342900">
                  <a:buFont typeface="+mj-lt"/>
                  <a:buAutoNum type="arabicParenR"/>
                </a:pPr>
                <a:r>
                  <a:rPr lang="es-AR" dirty="0" smtClean="0">
                    <a:latin typeface="Calibri" pitchFamily="34" charset="0"/>
                  </a:rPr>
                  <a:t>Cálculo de la media local </a:t>
                </a:r>
                <a14:m>
                  <m:oMath xmlns:m="http://schemas.openxmlformats.org/officeDocument/2006/math">
                    <m:r>
                      <a:rPr lang="es-AR" b="0" i="1" smtClean="0">
                        <a:latin typeface="Cambria Math"/>
                      </a:rPr>
                      <m:t>𝑚</m:t>
                    </m:r>
                    <m:d>
                      <m:dPr>
                        <m:ctrlPr>
                          <a:rPr lang="es-AR" b="0" i="1" smtClean="0">
                            <a:latin typeface="Cambria Math"/>
                          </a:rPr>
                        </m:ctrlPr>
                      </m:dPr>
                      <m:e>
                        <m:r>
                          <a:rPr lang="es-AR" b="0" i="1" smtClean="0">
                            <a:latin typeface="Cambria Math"/>
                          </a:rPr>
                          <m:t>𝑡</m:t>
                        </m:r>
                      </m:e>
                    </m:d>
                    <m:r>
                      <a:rPr lang="es-AR" b="0" i="1" smtClean="0">
                        <a:latin typeface="Cambria Math"/>
                      </a:rPr>
                      <m:t>= </m:t>
                    </m:r>
                    <m:f>
                      <m:fPr>
                        <m:ctrlPr>
                          <a:rPr lang="es-AR" b="0" i="1" smtClean="0">
                            <a:latin typeface="Cambria Math"/>
                          </a:rPr>
                        </m:ctrlPr>
                      </m:fPr>
                      <m:num>
                        <m:sSub>
                          <m:sSubPr>
                            <m:ctrlPr>
                              <a:rPr lang="es-AR" b="0" i="1" smtClean="0">
                                <a:latin typeface="Cambria Math"/>
                              </a:rPr>
                            </m:ctrlPr>
                          </m:sSubPr>
                          <m:e>
                            <m:r>
                              <a:rPr lang="es-AR" b="0" i="1" smtClean="0">
                                <a:latin typeface="Cambria Math"/>
                              </a:rPr>
                              <m:t>𝑒</m:t>
                            </m:r>
                          </m:e>
                          <m:sub>
                            <m:r>
                              <a:rPr lang="es-AR" b="0" i="1" smtClean="0">
                                <a:latin typeface="Cambria Math"/>
                              </a:rPr>
                              <m:t>𝑚𝑎𝑥</m:t>
                            </m:r>
                          </m:sub>
                        </m:sSub>
                        <m:d>
                          <m:dPr>
                            <m:ctrlPr>
                              <a:rPr lang="es-AR" b="0" i="1" smtClean="0">
                                <a:latin typeface="Cambria Math"/>
                              </a:rPr>
                            </m:ctrlPr>
                          </m:dPr>
                          <m:e>
                            <m:r>
                              <a:rPr lang="es-AR" b="0" i="1" smtClean="0">
                                <a:latin typeface="Cambria Math"/>
                              </a:rPr>
                              <m:t>𝑡</m:t>
                            </m:r>
                          </m:e>
                        </m:d>
                        <m:r>
                          <a:rPr lang="es-AR" b="0" i="1" smtClean="0">
                            <a:latin typeface="Cambria Math"/>
                          </a:rPr>
                          <m:t>+</m:t>
                        </m:r>
                        <m:sSub>
                          <m:sSubPr>
                            <m:ctrlPr>
                              <a:rPr lang="es-AR" b="0" i="1" smtClean="0">
                                <a:latin typeface="Cambria Math"/>
                              </a:rPr>
                            </m:ctrlPr>
                          </m:sSubPr>
                          <m:e>
                            <m:r>
                              <a:rPr lang="es-AR" b="0" i="1" smtClean="0">
                                <a:latin typeface="Cambria Math"/>
                              </a:rPr>
                              <m:t>𝑒</m:t>
                            </m:r>
                          </m:e>
                          <m:sub>
                            <m:r>
                              <a:rPr lang="es-AR" b="0" i="1" smtClean="0">
                                <a:latin typeface="Cambria Math"/>
                              </a:rPr>
                              <m:t>𝑚𝑖𝑛</m:t>
                            </m:r>
                          </m:sub>
                        </m:sSub>
                        <m:r>
                          <a:rPr lang="es-AR" b="0" i="1" smtClean="0">
                            <a:latin typeface="Cambria Math"/>
                          </a:rPr>
                          <m:t>(</m:t>
                        </m:r>
                        <m:r>
                          <a:rPr lang="es-AR" b="0" i="1" smtClean="0">
                            <a:latin typeface="Cambria Math"/>
                          </a:rPr>
                          <m:t>𝑡</m:t>
                        </m:r>
                        <m:r>
                          <a:rPr lang="es-AR" b="0" i="1" smtClean="0">
                            <a:latin typeface="Cambria Math"/>
                          </a:rPr>
                          <m:t>)</m:t>
                        </m:r>
                      </m:num>
                      <m:den>
                        <m:r>
                          <a:rPr lang="es-AR" b="0" i="1" smtClean="0">
                            <a:latin typeface="Cambria Math"/>
                          </a:rPr>
                          <m:t>2</m:t>
                        </m:r>
                      </m:den>
                    </m:f>
                    <m:r>
                      <a:rPr lang="es-AR" b="0" i="1" smtClean="0">
                        <a:latin typeface="Cambria Math"/>
                      </a:rPr>
                      <m:t>.</m:t>
                    </m:r>
                  </m:oMath>
                </a14:m>
                <a:endParaRPr lang="es-AR" dirty="0">
                  <a:latin typeface="Calibri" pitchFamily="34" charset="0"/>
                </a:endParaRPr>
              </a:p>
              <a:p>
                <a:pPr marL="342900" indent="-342900">
                  <a:buFont typeface="+mj-lt"/>
                  <a:buAutoNum type="arabicParenR"/>
                </a:pPr>
                <a:endParaRPr lang="es-AR" dirty="0" smtClean="0">
                  <a:latin typeface="Calibri" pitchFamily="34" charset="0"/>
                </a:endParaRPr>
              </a:p>
              <a:p>
                <a:pPr marL="342900" indent="-342900">
                  <a:buFont typeface="+mj-lt"/>
                  <a:buAutoNum type="arabicParenR"/>
                </a:pPr>
                <a:r>
                  <a:rPr lang="es-AR" dirty="0" smtClean="0">
                    <a:latin typeface="Calibri" pitchFamily="34" charset="0"/>
                  </a:rPr>
                  <a:t>Extracción de la señal de detalle correspondiente </a:t>
                </a:r>
                <a14:m>
                  <m:oMath xmlns:m="http://schemas.openxmlformats.org/officeDocument/2006/math">
                    <m:sSub>
                      <m:sSubPr>
                        <m:ctrlPr>
                          <a:rPr lang="es-AR" i="1" smtClean="0">
                            <a:latin typeface="Cambria Math"/>
                          </a:rPr>
                        </m:ctrlPr>
                      </m:sSubPr>
                      <m:e>
                        <m:r>
                          <a:rPr lang="es-AR" b="0" i="1" smtClean="0">
                            <a:latin typeface="Cambria Math"/>
                          </a:rPr>
                          <m:t>𝑑</m:t>
                        </m:r>
                      </m:e>
                      <m:sub>
                        <m:sSub>
                          <m:sSubPr>
                            <m:ctrlPr>
                              <a:rPr lang="es-AR" i="1" smtClean="0">
                                <a:latin typeface="Cambria Math"/>
                              </a:rPr>
                            </m:ctrlPr>
                          </m:sSubPr>
                          <m:e>
                            <m:r>
                              <a:rPr lang="es-AR" b="0" i="1" smtClean="0">
                                <a:latin typeface="Cambria Math"/>
                              </a:rPr>
                              <m:t>𝑘</m:t>
                            </m:r>
                          </m:e>
                          <m:sub>
                            <m:r>
                              <a:rPr lang="es-AR" b="0" i="1" smtClean="0">
                                <a:latin typeface="Cambria Math"/>
                              </a:rPr>
                              <m:t>𝑖</m:t>
                            </m:r>
                          </m:sub>
                        </m:sSub>
                      </m:sub>
                    </m:sSub>
                    <m:d>
                      <m:dPr>
                        <m:ctrlPr>
                          <a:rPr lang="es-AR" b="0" i="1" smtClean="0">
                            <a:latin typeface="Cambria Math"/>
                          </a:rPr>
                        </m:ctrlPr>
                      </m:dPr>
                      <m:e>
                        <m:r>
                          <a:rPr lang="es-AR" b="0" i="1" smtClean="0">
                            <a:latin typeface="Cambria Math"/>
                          </a:rPr>
                          <m:t>𝑡</m:t>
                        </m:r>
                      </m:e>
                    </m:d>
                    <m:r>
                      <a:rPr lang="es-AR" b="0" i="1" smtClean="0">
                        <a:latin typeface="Cambria Math"/>
                      </a:rPr>
                      <m:t>=</m:t>
                    </m:r>
                    <m:sSub>
                      <m:sSubPr>
                        <m:ctrlPr>
                          <a:rPr lang="es-AR" b="0" i="1" smtClean="0">
                            <a:latin typeface="Cambria Math"/>
                          </a:rPr>
                        </m:ctrlPr>
                      </m:sSubPr>
                      <m:e>
                        <m:r>
                          <a:rPr lang="es-AR" b="0" i="1" smtClean="0">
                            <a:latin typeface="Cambria Math"/>
                          </a:rPr>
                          <m:t>𝑑</m:t>
                        </m:r>
                      </m:e>
                      <m:sub>
                        <m:sSub>
                          <m:sSubPr>
                            <m:ctrlPr>
                              <a:rPr lang="es-AR" b="0" i="1" smtClean="0">
                                <a:latin typeface="Cambria Math"/>
                              </a:rPr>
                            </m:ctrlPr>
                          </m:sSubPr>
                          <m:e>
                            <m:r>
                              <a:rPr lang="es-AR" b="0" i="1" smtClean="0">
                                <a:latin typeface="Cambria Math"/>
                              </a:rPr>
                              <m:t>𝑘</m:t>
                            </m:r>
                          </m:e>
                          <m:sub>
                            <m:r>
                              <a:rPr lang="es-AR" b="0" i="1" smtClean="0">
                                <a:latin typeface="Cambria Math"/>
                              </a:rPr>
                              <m:t>𝑖</m:t>
                            </m:r>
                          </m:sub>
                        </m:sSub>
                        <m:r>
                          <a:rPr lang="es-AR" b="0" i="1" smtClean="0">
                            <a:latin typeface="Cambria Math"/>
                          </a:rPr>
                          <m:t>−1</m:t>
                        </m:r>
                      </m:sub>
                    </m:sSub>
                    <m:d>
                      <m:dPr>
                        <m:ctrlPr>
                          <a:rPr lang="es-AR" b="0" i="1" smtClean="0">
                            <a:latin typeface="Cambria Math"/>
                          </a:rPr>
                        </m:ctrlPr>
                      </m:dPr>
                      <m:e>
                        <m:r>
                          <a:rPr lang="es-AR" b="0" i="1" smtClean="0">
                            <a:latin typeface="Cambria Math"/>
                          </a:rPr>
                          <m:t>𝑡</m:t>
                        </m:r>
                      </m:e>
                    </m:d>
                    <m:r>
                      <a:rPr lang="es-AR" b="0" i="1" smtClean="0">
                        <a:latin typeface="Cambria Math"/>
                      </a:rPr>
                      <m:t>−</m:t>
                    </m:r>
                    <m:r>
                      <a:rPr lang="es-AR" b="0" i="1" smtClean="0">
                        <a:latin typeface="Cambria Math"/>
                      </a:rPr>
                      <m:t>𝑚</m:t>
                    </m:r>
                    <m:d>
                      <m:dPr>
                        <m:ctrlPr>
                          <a:rPr lang="es-AR" b="0" i="1" smtClean="0">
                            <a:latin typeface="Cambria Math"/>
                          </a:rPr>
                        </m:ctrlPr>
                      </m:dPr>
                      <m:e>
                        <m:r>
                          <a:rPr lang="es-AR" b="0" i="1" smtClean="0">
                            <a:latin typeface="Cambria Math"/>
                          </a:rPr>
                          <m:t>𝑡</m:t>
                        </m:r>
                      </m:e>
                    </m:d>
                    <m:r>
                      <a:rPr lang="es-AR" b="0" i="1" smtClean="0">
                        <a:latin typeface="Cambria Math"/>
                      </a:rPr>
                      <m:t>.</m:t>
                    </m:r>
                  </m:oMath>
                </a14:m>
                <a:endParaRPr lang="es-AR" b="0" dirty="0" smtClean="0">
                  <a:latin typeface="Calibri" pitchFamily="34" charset="0"/>
                </a:endParaRPr>
              </a:p>
              <a:p>
                <a:pPr marL="342900" indent="-342900">
                  <a:buFont typeface="+mj-lt"/>
                  <a:buAutoNum type="arabicParenR"/>
                </a:pPr>
                <a:endParaRPr lang="es-AR" dirty="0" smtClean="0">
                  <a:latin typeface="Calibri" pitchFamily="34" charset="0"/>
                </a:endParaRPr>
              </a:p>
              <a:p>
                <a:pPr marL="342900" indent="-342900">
                  <a:buFont typeface="+mj-lt"/>
                  <a:buAutoNum type="arabicParenR"/>
                </a:pPr>
                <a:r>
                  <a:rPr lang="es-AR" dirty="0" smtClean="0">
                    <a:latin typeface="Calibri" pitchFamily="34" charset="0"/>
                  </a:rPr>
                  <a:t> </a:t>
                </a:r>
                <a14:m>
                  <m:oMath xmlns:m="http://schemas.openxmlformats.org/officeDocument/2006/math">
                    <m:r>
                      <a:rPr lang="es-AR" b="0" i="1" smtClean="0">
                        <a:latin typeface="Cambria Math"/>
                      </a:rPr>
                      <m:t>𝑛</m:t>
                    </m:r>
                    <m:r>
                      <a:rPr lang="es-AR" b="0" i="1" smtClean="0">
                        <a:latin typeface="Cambria Math"/>
                      </a:rPr>
                      <m:t> </m:t>
                    </m:r>
                  </m:oMath>
                </a14:m>
                <a:r>
                  <a:rPr lang="es-AR" dirty="0" smtClean="0">
                    <a:latin typeface="Calibri" pitchFamily="34" charset="0"/>
                  </a:rPr>
                  <a:t>iteraciones de los pasos 1 a 4 hasta que </a:t>
                </a:r>
                <a14:m>
                  <m:oMath xmlns:m="http://schemas.openxmlformats.org/officeDocument/2006/math">
                    <m:sSub>
                      <m:sSubPr>
                        <m:ctrlPr>
                          <a:rPr lang="es-AR" i="1" smtClean="0">
                            <a:latin typeface="Cambria Math"/>
                          </a:rPr>
                        </m:ctrlPr>
                      </m:sSubPr>
                      <m:e>
                        <m:r>
                          <a:rPr lang="es-AR" b="0" i="1" smtClean="0">
                            <a:latin typeface="Cambria Math"/>
                          </a:rPr>
                          <m:t>𝑑</m:t>
                        </m:r>
                      </m:e>
                      <m:sub>
                        <m:sSub>
                          <m:sSubPr>
                            <m:ctrlPr>
                              <a:rPr lang="es-AR" i="1" smtClean="0">
                                <a:latin typeface="Cambria Math"/>
                              </a:rPr>
                            </m:ctrlPr>
                          </m:sSubPr>
                          <m:e>
                            <m:r>
                              <a:rPr lang="es-AR" b="0" i="1" smtClean="0">
                                <a:latin typeface="Cambria Math"/>
                              </a:rPr>
                              <m:t>𝑘</m:t>
                            </m:r>
                          </m:e>
                          <m:sub>
                            <m:r>
                              <a:rPr lang="es-AR" b="0" i="1" smtClean="0">
                                <a:latin typeface="Cambria Math"/>
                              </a:rPr>
                              <m:t>𝑛</m:t>
                            </m:r>
                          </m:sub>
                        </m:sSub>
                      </m:sub>
                    </m:sSub>
                  </m:oMath>
                </a14:m>
                <a:r>
                  <a:rPr lang="es-AR" dirty="0" smtClean="0">
                    <a:latin typeface="Calibri" pitchFamily="34" charset="0"/>
                  </a:rPr>
                  <a:t> pueda considerarse una IMF.</a:t>
                </a:r>
              </a:p>
              <a:p>
                <a:pPr marL="342900" indent="-342900">
                  <a:buFont typeface="+mj-lt"/>
                  <a:buAutoNum type="arabicParenR"/>
                </a:pPr>
                <a:endParaRPr lang="es-AR" dirty="0">
                  <a:latin typeface="Calibri" pitchFamily="34" charset="0"/>
                </a:endParaRPr>
              </a:p>
              <a:p>
                <a:pPr marL="342900" indent="-342900">
                  <a:buFont typeface="+mj-lt"/>
                  <a:buAutoNum type="arabicParenR"/>
                </a:pPr>
                <a:r>
                  <a:rPr lang="es-AR" dirty="0" smtClean="0">
                    <a:latin typeface="Calibri" pitchFamily="34" charset="0"/>
                  </a:rPr>
                  <a:t>Sustracción </a:t>
                </a:r>
                <a14:m>
                  <m:oMath xmlns:m="http://schemas.openxmlformats.org/officeDocument/2006/math">
                    <m:sSub>
                      <m:sSubPr>
                        <m:ctrlPr>
                          <a:rPr lang="es-AR" i="1">
                            <a:latin typeface="Cambria Math"/>
                          </a:rPr>
                        </m:ctrlPr>
                      </m:sSubPr>
                      <m:e>
                        <m:r>
                          <a:rPr lang="es-AR" i="1">
                            <a:latin typeface="Cambria Math"/>
                          </a:rPr>
                          <m:t>𝑑</m:t>
                        </m:r>
                      </m:e>
                      <m:sub>
                        <m:sSub>
                          <m:sSubPr>
                            <m:ctrlPr>
                              <a:rPr lang="es-AR" i="1">
                                <a:latin typeface="Cambria Math"/>
                              </a:rPr>
                            </m:ctrlPr>
                          </m:sSubPr>
                          <m:e>
                            <m:r>
                              <a:rPr lang="es-AR" i="1">
                                <a:latin typeface="Cambria Math"/>
                              </a:rPr>
                              <m:t>𝑘</m:t>
                            </m:r>
                          </m:e>
                          <m:sub>
                            <m:r>
                              <a:rPr lang="es-AR" i="1">
                                <a:latin typeface="Cambria Math"/>
                              </a:rPr>
                              <m:t>𝑛</m:t>
                            </m:r>
                          </m:sub>
                        </m:sSub>
                      </m:sub>
                    </m:sSub>
                  </m:oMath>
                </a14:m>
                <a:r>
                  <a:rPr lang="es-AR" dirty="0" smtClean="0">
                    <a:latin typeface="Calibri" pitchFamily="34" charset="0"/>
                  </a:rPr>
                  <a:t> de </a:t>
                </a:r>
                <a14:m>
                  <m:oMath xmlns:m="http://schemas.openxmlformats.org/officeDocument/2006/math">
                    <m:r>
                      <a:rPr lang="es-AR" i="1">
                        <a:latin typeface="Cambria Math"/>
                      </a:rPr>
                      <m:t>𝑥</m:t>
                    </m:r>
                    <m:d>
                      <m:dPr>
                        <m:ctrlPr>
                          <a:rPr lang="es-AR" i="1">
                            <a:latin typeface="Cambria Math"/>
                          </a:rPr>
                        </m:ctrlPr>
                      </m:dPr>
                      <m:e>
                        <m:r>
                          <a:rPr lang="es-AR" i="1">
                            <a:latin typeface="Cambria Math"/>
                          </a:rPr>
                          <m:t>𝑡</m:t>
                        </m:r>
                      </m:e>
                    </m:d>
                  </m:oMath>
                </a14:m>
                <a:r>
                  <a:rPr lang="es-AR" dirty="0" smtClean="0">
                    <a:latin typeface="Calibri" pitchFamily="34" charset="0"/>
                  </a:rPr>
                  <a:t> e iteración de los pasos 1 a 5 para obtener la IMF de siguiente orden.</a:t>
                </a:r>
                <a:endParaRPr lang="es-AR" dirty="0">
                  <a:latin typeface="Calibri" pitchFamily="34" charset="0"/>
                </a:endParaRPr>
              </a:p>
              <a:p>
                <a:r>
                  <a:rPr lang="es-AR" dirty="0"/>
                  <a:t> </a:t>
                </a:r>
              </a:p>
            </p:txBody>
          </p:sp>
        </mc:Choice>
        <mc:Fallback xmlns="">
          <p:sp>
            <p:nvSpPr>
              <p:cNvPr id="4" name="3 CuadroTexto"/>
              <p:cNvSpPr txBox="1">
                <a:spLocks noRot="1" noChangeAspect="1" noMove="1" noResize="1" noEditPoints="1" noAdjustHandles="1" noChangeArrowheads="1" noChangeShapeType="1" noTextEdit="1"/>
              </p:cNvSpPr>
              <p:nvPr/>
            </p:nvSpPr>
            <p:spPr>
              <a:xfrm>
                <a:off x="179512" y="1916832"/>
                <a:ext cx="8784976" cy="4182042"/>
              </a:xfrm>
              <a:prstGeom prst="rect">
                <a:avLst/>
              </a:prstGeom>
              <a:blipFill rotWithShape="1">
                <a:blip r:embed="rId2"/>
                <a:stretch>
                  <a:fillRect l="-555" t="-729"/>
                </a:stretch>
              </a:blipFill>
            </p:spPr>
            <p:txBody>
              <a:bodyPr/>
              <a:lstStyle/>
              <a:p>
                <a:r>
                  <a:rPr lang="es-AR">
                    <a:noFill/>
                  </a:rPr>
                  <a:t> </a:t>
                </a:r>
              </a:p>
            </p:txBody>
          </p:sp>
        </mc:Fallback>
      </mc:AlternateContent>
    </p:spTree>
    <p:extLst>
      <p:ext uri="{BB962C8B-B14F-4D97-AF65-F5344CB8AC3E}">
        <p14:creationId xmlns:p14="http://schemas.microsoft.com/office/powerpoint/2010/main" val="2983529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EMD</a:t>
            </a:r>
            <a:br>
              <a:rPr lang="es-AR" dirty="0" smtClean="0"/>
            </a:br>
            <a:r>
              <a:rPr lang="es-AR" dirty="0" smtClean="0"/>
              <a:t>ejemplo</a:t>
            </a:r>
            <a:endParaRPr lang="es-AR"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765438"/>
            <a:ext cx="8568952" cy="4763000"/>
          </a:xfrm>
          <a:prstGeom prst="rect">
            <a:avLst/>
          </a:prstGeom>
        </p:spPr>
      </p:pic>
      <p:pic>
        <p:nvPicPr>
          <p:cNvPr id="5" name="4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8932"/>
            <a:ext cx="9144000" cy="4996011"/>
          </a:xfrm>
          <a:prstGeom prst="rect">
            <a:avLst/>
          </a:prstGeom>
        </p:spPr>
      </p:pic>
      <p:pic>
        <p:nvPicPr>
          <p:cNvPr id="6" name="5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83" y="1616861"/>
            <a:ext cx="9036496" cy="5028082"/>
          </a:xfrm>
          <a:prstGeom prst="rect">
            <a:avLst/>
          </a:prstGeom>
        </p:spPr>
      </p:pic>
    </p:spTree>
    <p:extLst>
      <p:ext uri="{BB962C8B-B14F-4D97-AF65-F5344CB8AC3E}">
        <p14:creationId xmlns:p14="http://schemas.microsoft.com/office/powerpoint/2010/main" val="29251768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611560" y="5445224"/>
            <a:ext cx="8077200" cy="813471"/>
          </a:xfrm>
        </p:spPr>
        <p:txBody>
          <a:bodyPr/>
          <a:lstStyle/>
          <a:p>
            <a:pPr algn="ctr"/>
            <a:r>
              <a:rPr lang="es-AR" dirty="0" smtClean="0"/>
              <a:t>Selección de IMF relevantes</a:t>
            </a:r>
            <a:endParaRPr lang="es-AR" dirty="0"/>
          </a:p>
        </p:txBody>
      </p:sp>
      <p:pic>
        <p:nvPicPr>
          <p:cNvPr id="6" name="5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548680"/>
            <a:ext cx="8712968" cy="3960440"/>
          </a:xfrm>
          <a:prstGeom prst="rect">
            <a:avLst/>
          </a:prstGeom>
        </p:spPr>
      </p:pic>
    </p:spTree>
    <p:extLst>
      <p:ext uri="{BB962C8B-B14F-4D97-AF65-F5344CB8AC3E}">
        <p14:creationId xmlns:p14="http://schemas.microsoft.com/office/powerpoint/2010/main" val="326303882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Selección de IMF relevantes</a:t>
            </a:r>
            <a:endParaRPr lang="es-AR" dirty="0"/>
          </a:p>
        </p:txBody>
      </p:sp>
      <p:sp>
        <p:nvSpPr>
          <p:cNvPr id="4" name="3 CuadroTexto"/>
          <p:cNvSpPr txBox="1"/>
          <p:nvPr/>
        </p:nvSpPr>
        <p:spPr>
          <a:xfrm>
            <a:off x="4139952" y="1916832"/>
            <a:ext cx="828092" cy="400110"/>
          </a:xfrm>
          <a:prstGeom prst="rect">
            <a:avLst/>
          </a:prstGeom>
          <a:noFill/>
        </p:spPr>
        <p:txBody>
          <a:bodyPr wrap="square" rtlCol="0">
            <a:spAutoFit/>
          </a:bodyPr>
          <a:lstStyle/>
          <a:p>
            <a:r>
              <a:rPr lang="es-AR" sz="2000" dirty="0" smtClean="0">
                <a:latin typeface="Calibri" pitchFamily="34" charset="0"/>
              </a:rPr>
              <a:t>Señal</a:t>
            </a:r>
            <a:endParaRPr lang="es-AR" sz="2000" dirty="0">
              <a:latin typeface="Calibri" pitchFamily="34" charset="0"/>
            </a:endParaRPr>
          </a:p>
        </p:txBody>
      </p:sp>
      <p:sp>
        <p:nvSpPr>
          <p:cNvPr id="5" name="4 CuadroTexto"/>
          <p:cNvSpPr txBox="1"/>
          <p:nvPr/>
        </p:nvSpPr>
        <p:spPr>
          <a:xfrm>
            <a:off x="3316360" y="3068960"/>
            <a:ext cx="2475275" cy="400110"/>
          </a:xfrm>
          <a:prstGeom prst="rect">
            <a:avLst/>
          </a:prstGeom>
          <a:noFill/>
        </p:spPr>
        <p:txBody>
          <a:bodyPr wrap="square" rtlCol="0">
            <a:spAutoFit/>
          </a:bodyPr>
          <a:lstStyle/>
          <a:p>
            <a:r>
              <a:rPr lang="es-AR" sz="2000" dirty="0" smtClean="0">
                <a:latin typeface="Calibri" pitchFamily="34" charset="0"/>
              </a:rPr>
              <a:t>Descomposición EMD</a:t>
            </a:r>
            <a:endParaRPr lang="es-AR" sz="2000" dirty="0">
              <a:latin typeface="Calibri" pitchFamily="34" charset="0"/>
            </a:endParaRPr>
          </a:p>
        </p:txBody>
      </p:sp>
      <p:sp>
        <p:nvSpPr>
          <p:cNvPr id="6" name="5 CuadroTexto"/>
          <p:cNvSpPr txBox="1"/>
          <p:nvPr/>
        </p:nvSpPr>
        <p:spPr>
          <a:xfrm>
            <a:off x="1403648" y="3969930"/>
            <a:ext cx="3024336" cy="646331"/>
          </a:xfrm>
          <a:prstGeom prst="rect">
            <a:avLst/>
          </a:prstGeom>
          <a:noFill/>
        </p:spPr>
        <p:txBody>
          <a:bodyPr wrap="square" rtlCol="0">
            <a:spAutoFit/>
          </a:bodyPr>
          <a:lstStyle/>
          <a:p>
            <a:pPr algn="ctr"/>
            <a:r>
              <a:rPr lang="es-AR" dirty="0" smtClean="0">
                <a:latin typeface="Calibri" pitchFamily="34" charset="0"/>
              </a:rPr>
              <a:t>Componentes que aportan mucha información</a:t>
            </a:r>
            <a:endParaRPr lang="es-AR" dirty="0">
              <a:latin typeface="Calibri" pitchFamily="34" charset="0"/>
            </a:endParaRPr>
          </a:p>
        </p:txBody>
      </p:sp>
      <p:sp>
        <p:nvSpPr>
          <p:cNvPr id="7" name="6 CuadroTexto"/>
          <p:cNvSpPr txBox="1"/>
          <p:nvPr/>
        </p:nvSpPr>
        <p:spPr>
          <a:xfrm>
            <a:off x="4553998" y="3968361"/>
            <a:ext cx="2745305" cy="646331"/>
          </a:xfrm>
          <a:prstGeom prst="rect">
            <a:avLst/>
          </a:prstGeom>
          <a:noFill/>
        </p:spPr>
        <p:txBody>
          <a:bodyPr wrap="square" rtlCol="0">
            <a:spAutoFit/>
          </a:bodyPr>
          <a:lstStyle/>
          <a:p>
            <a:pPr algn="ctr"/>
            <a:r>
              <a:rPr lang="es-AR" dirty="0" smtClean="0">
                <a:latin typeface="Calibri" pitchFamily="34" charset="0"/>
              </a:rPr>
              <a:t>Componentes que aportan poca información</a:t>
            </a:r>
            <a:endParaRPr lang="es-AR" dirty="0">
              <a:latin typeface="Calibri" pitchFamily="34" charset="0"/>
            </a:endParaRPr>
          </a:p>
        </p:txBody>
      </p:sp>
      <p:sp>
        <p:nvSpPr>
          <p:cNvPr id="8" name="7 Flecha abajo"/>
          <p:cNvSpPr/>
          <p:nvPr/>
        </p:nvSpPr>
        <p:spPr>
          <a:xfrm>
            <a:off x="4427984" y="2316942"/>
            <a:ext cx="126014" cy="75201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cxnSp>
        <p:nvCxnSpPr>
          <p:cNvPr id="11" name="10 Conector recto de flecha"/>
          <p:cNvCxnSpPr/>
          <p:nvPr/>
        </p:nvCxnSpPr>
        <p:spPr>
          <a:xfrm>
            <a:off x="5148064" y="3469070"/>
            <a:ext cx="504056" cy="49929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12 Conector recto de flecha"/>
          <p:cNvCxnSpPr/>
          <p:nvPr/>
        </p:nvCxnSpPr>
        <p:spPr>
          <a:xfrm flipH="1">
            <a:off x="3419872" y="3469070"/>
            <a:ext cx="504056" cy="500860"/>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5" name="14 CuadroTexto"/>
          <p:cNvSpPr txBox="1"/>
          <p:nvPr/>
        </p:nvSpPr>
        <p:spPr>
          <a:xfrm>
            <a:off x="4635007" y="5327978"/>
            <a:ext cx="2664296" cy="369332"/>
          </a:xfrm>
          <a:prstGeom prst="rect">
            <a:avLst/>
          </a:prstGeom>
          <a:noFill/>
        </p:spPr>
        <p:txBody>
          <a:bodyPr wrap="square" rtlCol="0">
            <a:spAutoFit/>
          </a:bodyPr>
          <a:lstStyle/>
          <a:p>
            <a:r>
              <a:rPr lang="es-AR" b="1" dirty="0" smtClean="0">
                <a:solidFill>
                  <a:srgbClr val="FF0000"/>
                </a:solidFill>
                <a:latin typeface="Calibri" pitchFamily="34" charset="0"/>
              </a:rPr>
              <a:t>Pueden ser eliminadas !!!</a:t>
            </a:r>
            <a:endParaRPr lang="es-AR" b="1" dirty="0">
              <a:solidFill>
                <a:srgbClr val="FF0000"/>
              </a:solidFill>
              <a:latin typeface="Calibri" pitchFamily="34" charset="0"/>
            </a:endParaRPr>
          </a:p>
        </p:txBody>
      </p:sp>
      <p:cxnSp>
        <p:nvCxnSpPr>
          <p:cNvPr id="17" name="16 Conector recto de flecha"/>
          <p:cNvCxnSpPr>
            <a:endCxn id="7" idx="2"/>
          </p:cNvCxnSpPr>
          <p:nvPr/>
        </p:nvCxnSpPr>
        <p:spPr>
          <a:xfrm flipV="1">
            <a:off x="5926650" y="4614692"/>
            <a:ext cx="1" cy="71328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8235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Selección de IMF relevantes</a:t>
            </a:r>
            <a:endParaRPr lang="es-AR" dirty="0"/>
          </a:p>
        </p:txBody>
      </p:sp>
      <p:sp>
        <p:nvSpPr>
          <p:cNvPr id="4" name="3 CuadroTexto"/>
          <p:cNvSpPr txBox="1"/>
          <p:nvPr/>
        </p:nvSpPr>
        <p:spPr>
          <a:xfrm>
            <a:off x="539552" y="2060848"/>
            <a:ext cx="1728192" cy="400110"/>
          </a:xfrm>
          <a:prstGeom prst="rect">
            <a:avLst/>
          </a:prstGeom>
          <a:noFill/>
        </p:spPr>
        <p:txBody>
          <a:bodyPr wrap="square" rtlCol="0">
            <a:spAutoFit/>
          </a:bodyPr>
          <a:lstStyle/>
          <a:p>
            <a:r>
              <a:rPr lang="es-AR" sz="2000" b="1" dirty="0" smtClean="0">
                <a:latin typeface="Calibri" pitchFamily="34" charset="0"/>
              </a:rPr>
              <a:t>CORRELACIÓN</a:t>
            </a:r>
            <a:endParaRPr lang="es-AR" sz="2000" b="1" dirty="0">
              <a:latin typeface="Calibri" pitchFamily="34" charset="0"/>
            </a:endParaRPr>
          </a:p>
        </p:txBody>
      </p:sp>
      <p:cxnSp>
        <p:nvCxnSpPr>
          <p:cNvPr id="6" name="5 Conector recto de flecha"/>
          <p:cNvCxnSpPr/>
          <p:nvPr/>
        </p:nvCxnSpPr>
        <p:spPr>
          <a:xfrm>
            <a:off x="2555776" y="2260903"/>
            <a:ext cx="648072" cy="0"/>
          </a:xfrm>
          <a:prstGeom prst="straightConnector1">
            <a:avLst/>
          </a:prstGeom>
          <a:ln w="381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7" name="6 CuadroTexto"/>
          <p:cNvSpPr txBox="1"/>
          <p:nvPr/>
        </p:nvSpPr>
        <p:spPr>
          <a:xfrm>
            <a:off x="3215673" y="2060848"/>
            <a:ext cx="5796136" cy="369332"/>
          </a:xfrm>
          <a:prstGeom prst="rect">
            <a:avLst/>
          </a:prstGeom>
          <a:noFill/>
        </p:spPr>
        <p:txBody>
          <a:bodyPr wrap="square" rtlCol="0">
            <a:spAutoFit/>
          </a:bodyPr>
          <a:lstStyle/>
          <a:p>
            <a:r>
              <a:rPr lang="es-AR" dirty="0" smtClean="0">
                <a:latin typeface="Calibri" pitchFamily="34" charset="0"/>
              </a:rPr>
              <a:t>Mide el grado de similitud de una señal con respecto a otra</a:t>
            </a:r>
            <a:endParaRPr lang="es-AR" dirty="0">
              <a:latin typeface="Calibri" pitchFamily="34" charset="0"/>
            </a:endParaRPr>
          </a:p>
        </p:txBody>
      </p:sp>
      <p:sp>
        <p:nvSpPr>
          <p:cNvPr id="14" name="13 CuadroTexto"/>
          <p:cNvSpPr txBox="1"/>
          <p:nvPr/>
        </p:nvSpPr>
        <p:spPr>
          <a:xfrm>
            <a:off x="827584" y="2852936"/>
            <a:ext cx="7704856" cy="923330"/>
          </a:xfrm>
          <a:prstGeom prst="rect">
            <a:avLst/>
          </a:prstGeom>
          <a:noFill/>
        </p:spPr>
        <p:txBody>
          <a:bodyPr wrap="square" rtlCol="0">
            <a:spAutoFit/>
          </a:bodyPr>
          <a:lstStyle/>
          <a:p>
            <a:pPr marL="285750" indent="-285750">
              <a:buClr>
                <a:schemeClr val="accent2">
                  <a:lumMod val="75000"/>
                </a:schemeClr>
              </a:buClr>
              <a:buFont typeface="Wingdings" pitchFamily="2" charset="2"/>
              <a:buChar char="Ø"/>
            </a:pPr>
            <a:r>
              <a:rPr lang="es-AR" dirty="0" smtClean="0">
                <a:latin typeface="Calibri" pitchFamily="34" charset="0"/>
              </a:rPr>
              <a:t>IMF relevantes                        fuerte correlación con la señal de entrada.</a:t>
            </a:r>
          </a:p>
          <a:p>
            <a:pPr marL="285750" indent="-285750">
              <a:buClr>
                <a:srgbClr val="002060"/>
              </a:buClr>
              <a:buFont typeface="Wingdings" pitchFamily="2" charset="2"/>
              <a:buChar char="Ø"/>
            </a:pPr>
            <a:endParaRPr lang="es-AR" dirty="0">
              <a:latin typeface="Calibri" pitchFamily="34" charset="0"/>
            </a:endParaRPr>
          </a:p>
          <a:p>
            <a:pPr marL="285750" indent="-285750">
              <a:buClr>
                <a:schemeClr val="accent2">
                  <a:lumMod val="75000"/>
                </a:schemeClr>
              </a:buClr>
              <a:buFont typeface="Wingdings" pitchFamily="2" charset="2"/>
              <a:buChar char="Ø"/>
            </a:pPr>
            <a:r>
              <a:rPr lang="es-AR" dirty="0" smtClean="0">
                <a:latin typeface="Calibri" pitchFamily="34" charset="0"/>
              </a:rPr>
              <a:t>IMF irrelevantes                     correlación con la señal de entrada débil.</a:t>
            </a:r>
            <a:endParaRPr lang="es-AR" dirty="0">
              <a:latin typeface="Calibri" pitchFamily="34" charset="0"/>
            </a:endParaRPr>
          </a:p>
        </p:txBody>
      </p:sp>
      <p:cxnSp>
        <p:nvCxnSpPr>
          <p:cNvPr id="17" name="16 Conector recto de flecha"/>
          <p:cNvCxnSpPr/>
          <p:nvPr/>
        </p:nvCxnSpPr>
        <p:spPr>
          <a:xfrm>
            <a:off x="2771800" y="3068960"/>
            <a:ext cx="864096" cy="0"/>
          </a:xfrm>
          <a:prstGeom prst="straightConnector1">
            <a:avLst/>
          </a:prstGeom>
          <a:ln w="381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9" name="18 Conector recto de flecha"/>
          <p:cNvCxnSpPr/>
          <p:nvPr/>
        </p:nvCxnSpPr>
        <p:spPr>
          <a:xfrm>
            <a:off x="2879812" y="3573016"/>
            <a:ext cx="756084" cy="0"/>
          </a:xfrm>
          <a:prstGeom prst="straightConnector1">
            <a:avLst/>
          </a:prstGeom>
          <a:ln w="38100">
            <a:solidFill>
              <a:schemeClr val="accent2"/>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2" name="21 CuadroTexto"/>
              <p:cNvSpPr txBox="1"/>
              <p:nvPr/>
            </p:nvSpPr>
            <p:spPr>
              <a:xfrm>
                <a:off x="971600" y="4221088"/>
                <a:ext cx="6984776" cy="369332"/>
              </a:xfrm>
              <a:prstGeom prst="rect">
                <a:avLst/>
              </a:prstGeom>
              <a:noFill/>
            </p:spPr>
            <p:txBody>
              <a:bodyPr wrap="square" rtlCol="0">
                <a:spAutoFit/>
              </a:bodyPr>
              <a:lstStyle/>
              <a:p>
                <a14:m>
                  <m:oMath xmlns:m="http://schemas.openxmlformats.org/officeDocument/2006/math">
                    <m:sSub>
                      <m:sSubPr>
                        <m:ctrlPr>
                          <a:rPr lang="es-AR" i="1" smtClean="0">
                            <a:latin typeface="Cambria Math"/>
                          </a:rPr>
                        </m:ctrlPr>
                      </m:sSubPr>
                      <m:e>
                        <m:r>
                          <m:rPr>
                            <m:sty m:val="p"/>
                          </m:rPr>
                          <a:rPr lang="el-GR" i="1" smtClean="0">
                            <a:latin typeface="Cambria Math"/>
                          </a:rPr>
                          <m:t>μ</m:t>
                        </m:r>
                      </m:e>
                      <m:sub>
                        <m:r>
                          <a:rPr lang="es-AR" b="0" i="1" smtClean="0">
                            <a:latin typeface="Cambria Math"/>
                          </a:rPr>
                          <m:t>𝑖</m:t>
                        </m:r>
                      </m:sub>
                    </m:sSub>
                    <m:r>
                      <a:rPr lang="es-AR" b="0" i="1" smtClean="0">
                        <a:latin typeface="Cambria Math"/>
                      </a:rPr>
                      <m:t>=</m:t>
                    </m:r>
                  </m:oMath>
                </a14:m>
                <a:r>
                  <a:rPr lang="es-AR" dirty="0" smtClean="0">
                    <a:latin typeface="Calibri" pitchFamily="34" charset="0"/>
                  </a:rPr>
                  <a:t> coeficiente de  correlación de la </a:t>
                </a:r>
                <a14:m>
                  <m:oMath xmlns:m="http://schemas.openxmlformats.org/officeDocument/2006/math">
                    <m:r>
                      <a:rPr lang="es-AR" b="0" i="1" smtClean="0">
                        <a:latin typeface="Cambria Math"/>
                      </a:rPr>
                      <m:t>𝑖</m:t>
                    </m:r>
                  </m:oMath>
                </a14:m>
                <a:r>
                  <a:rPr lang="es-AR" dirty="0" smtClean="0">
                    <a:latin typeface="Calibri" pitchFamily="34" charset="0"/>
                  </a:rPr>
                  <a:t>-ésima IMF</a:t>
                </a:r>
                <a:endParaRPr lang="es-AR" dirty="0">
                  <a:latin typeface="Calibri" pitchFamily="34" charset="0"/>
                </a:endParaRPr>
              </a:p>
            </p:txBody>
          </p:sp>
        </mc:Choice>
        <mc:Fallback xmlns="">
          <p:sp>
            <p:nvSpPr>
              <p:cNvPr id="22" name="21 CuadroTexto"/>
              <p:cNvSpPr txBox="1">
                <a:spLocks noRot="1" noChangeAspect="1" noMove="1" noResize="1" noEditPoints="1" noAdjustHandles="1" noChangeArrowheads="1" noChangeShapeType="1" noTextEdit="1"/>
              </p:cNvSpPr>
              <p:nvPr/>
            </p:nvSpPr>
            <p:spPr>
              <a:xfrm>
                <a:off x="971600" y="4221088"/>
                <a:ext cx="6984776" cy="369332"/>
              </a:xfrm>
              <a:prstGeom prst="rect">
                <a:avLst/>
              </a:prstGeom>
              <a:blipFill rotWithShape="1">
                <a:blip r:embed="rId2"/>
                <a:stretch>
                  <a:fillRect t="-8197" b="-24590"/>
                </a:stretch>
              </a:blipFill>
            </p:spPr>
            <p:txBody>
              <a:bodyPr/>
              <a:lstStyle/>
              <a:p>
                <a:r>
                  <a:rPr lang="es-AR">
                    <a:noFill/>
                  </a:rPr>
                  <a:t> </a:t>
                </a:r>
              </a:p>
            </p:txBody>
          </p:sp>
        </mc:Fallback>
      </mc:AlternateContent>
      <mc:AlternateContent xmlns:mc="http://schemas.openxmlformats.org/markup-compatibility/2006" xmlns:a14="http://schemas.microsoft.com/office/drawing/2010/main">
        <mc:Choice Requires="a14">
          <p:sp>
            <p:nvSpPr>
              <p:cNvPr id="23" name="22 CuadroTexto"/>
              <p:cNvSpPr txBox="1"/>
              <p:nvPr/>
            </p:nvSpPr>
            <p:spPr>
              <a:xfrm>
                <a:off x="755576" y="4941168"/>
                <a:ext cx="7632848" cy="1754326"/>
              </a:xfrm>
              <a:prstGeom prst="rect">
                <a:avLst/>
              </a:prstGeom>
              <a:noFill/>
            </p:spPr>
            <p:txBody>
              <a:bodyPr wrap="square" rtlCol="0">
                <a:spAutoFit/>
              </a:bodyPr>
              <a:lstStyle/>
              <a:p>
                <a:r>
                  <a:rPr lang="es-AR" dirty="0" smtClean="0">
                    <a:latin typeface="Calibri" pitchFamily="34" charset="0"/>
                  </a:rPr>
                  <a:t>Condiciones:</a:t>
                </a:r>
              </a:p>
              <a:p>
                <a:pPr marL="1200150" lvl="2" indent="-285750">
                  <a:buFont typeface="Arial" pitchFamily="34" charset="0"/>
                  <a:buChar char="•"/>
                </a:pPr>
                <a:r>
                  <a:rPr lang="es-AR" dirty="0" smtClean="0">
                    <a:latin typeface="Calibri" pitchFamily="34" charset="0"/>
                  </a:rPr>
                  <a:t>Los coeficientes de correlación calculados </a:t>
                </a:r>
                <a14:m>
                  <m:oMath xmlns:m="http://schemas.openxmlformats.org/officeDocument/2006/math">
                    <m:sSub>
                      <m:sSubPr>
                        <m:ctrlPr>
                          <a:rPr lang="es-AR" i="1" smtClean="0">
                            <a:latin typeface="Cambria Math"/>
                          </a:rPr>
                        </m:ctrlPr>
                      </m:sSubPr>
                      <m:e>
                        <m:r>
                          <m:rPr>
                            <m:sty m:val="p"/>
                          </m:rPr>
                          <a:rPr lang="el-GR" i="1" smtClean="0">
                            <a:latin typeface="Cambria Math"/>
                          </a:rPr>
                          <m:t>μ</m:t>
                        </m:r>
                      </m:e>
                      <m:sub>
                        <m:r>
                          <a:rPr lang="es-AR" b="0" i="1" smtClean="0">
                            <a:latin typeface="Cambria Math"/>
                          </a:rPr>
                          <m:t>𝑖</m:t>
                        </m:r>
                      </m:sub>
                    </m:sSub>
                  </m:oMath>
                </a14:m>
                <a:r>
                  <a:rPr lang="es-AR" dirty="0" smtClean="0">
                    <a:latin typeface="Calibri" pitchFamily="34" charset="0"/>
                  </a:rPr>
                  <a:t> deben ser normalizados para evitar eliminar accidentalmente IMF de baja amplitud, pero relevantes.</a:t>
                </a:r>
              </a:p>
              <a:p>
                <a:pPr lvl="2"/>
                <a:endParaRPr lang="es-AR" dirty="0" smtClean="0">
                  <a:latin typeface="Calibri" pitchFamily="34" charset="0"/>
                </a:endParaRPr>
              </a:p>
              <a:p>
                <a:pPr marL="1200150" lvl="2" indent="-285750">
                  <a:buFont typeface="Arial" pitchFamily="34" charset="0"/>
                  <a:buChar char="•"/>
                </a:pPr>
                <a:r>
                  <a:rPr lang="es-AR" dirty="0" smtClean="0">
                    <a:latin typeface="Calibri" pitchFamily="34" charset="0"/>
                  </a:rPr>
                  <a:t>Se debe establecer un umbral </a:t>
                </a:r>
                <a14:m>
                  <m:oMath xmlns:m="http://schemas.openxmlformats.org/officeDocument/2006/math">
                    <m:r>
                      <m:rPr>
                        <m:sty m:val="p"/>
                      </m:rPr>
                      <a:rPr lang="el-GR" i="1" smtClean="0">
                        <a:latin typeface="Cambria Math"/>
                      </a:rPr>
                      <m:t>λ</m:t>
                    </m:r>
                  </m:oMath>
                </a14:m>
                <a:r>
                  <a:rPr lang="es-AR" dirty="0" smtClean="0">
                    <a:latin typeface="Calibri" pitchFamily="34" charset="0"/>
                  </a:rPr>
                  <a:t> para el proceso de selección</a:t>
                </a:r>
                <a:r>
                  <a:rPr lang="es-AR" dirty="0" smtClean="0"/>
                  <a:t>.</a:t>
                </a:r>
                <a:endParaRPr lang="es-AR" dirty="0"/>
              </a:p>
            </p:txBody>
          </p:sp>
        </mc:Choice>
        <mc:Fallback xmlns="">
          <p:sp>
            <p:nvSpPr>
              <p:cNvPr id="23" name="22 CuadroTexto"/>
              <p:cNvSpPr txBox="1">
                <a:spLocks noRot="1" noChangeAspect="1" noMove="1" noResize="1" noEditPoints="1" noAdjustHandles="1" noChangeArrowheads="1" noChangeShapeType="1" noTextEdit="1"/>
              </p:cNvSpPr>
              <p:nvPr/>
            </p:nvSpPr>
            <p:spPr>
              <a:xfrm>
                <a:off x="755576" y="4941168"/>
                <a:ext cx="7632848" cy="1754326"/>
              </a:xfrm>
              <a:prstGeom prst="rect">
                <a:avLst/>
              </a:prstGeom>
              <a:blipFill rotWithShape="1">
                <a:blip r:embed="rId3"/>
                <a:stretch>
                  <a:fillRect l="-719" t="-1742" b="-4878"/>
                </a:stretch>
              </a:blipFill>
            </p:spPr>
            <p:txBody>
              <a:bodyPr/>
              <a:lstStyle/>
              <a:p>
                <a:r>
                  <a:rPr lang="es-AR">
                    <a:noFill/>
                  </a:rPr>
                  <a:t> </a:t>
                </a:r>
              </a:p>
            </p:txBody>
          </p:sp>
        </mc:Fallback>
      </mc:AlternateContent>
    </p:spTree>
    <p:extLst>
      <p:ext uri="{BB962C8B-B14F-4D97-AF65-F5344CB8AC3E}">
        <p14:creationId xmlns:p14="http://schemas.microsoft.com/office/powerpoint/2010/main" val="1518689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3">
                                            <p:txEl>
                                              <p:pRg st="0" end="0"/>
                                            </p:txEl>
                                          </p:spTgt>
                                        </p:tgtEl>
                                        <p:attrNameLst>
                                          <p:attrName>style.visibility</p:attrName>
                                        </p:attrNameLst>
                                      </p:cBhvr>
                                      <p:to>
                                        <p:strVal val="visible"/>
                                      </p:to>
                                    </p:set>
                                    <p:animEffect transition="in" filter="fade">
                                      <p:cBhvr>
                                        <p:cTn id="11" dur="500"/>
                                        <p:tgtEl>
                                          <p:spTgt spid="2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3">
                                            <p:txEl>
                                              <p:pRg st="1" end="1"/>
                                            </p:txEl>
                                          </p:spTgt>
                                        </p:tgtEl>
                                        <p:attrNameLst>
                                          <p:attrName>style.visibility</p:attrName>
                                        </p:attrNameLst>
                                      </p:cBhvr>
                                      <p:to>
                                        <p:strVal val="visible"/>
                                      </p:to>
                                    </p:set>
                                    <p:animEffect transition="in" filter="fade">
                                      <p:cBhvr>
                                        <p:cTn id="16" dur="500"/>
                                        <p:tgtEl>
                                          <p:spTgt spid="2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3">
                                            <p:txEl>
                                              <p:pRg st="3" end="3"/>
                                            </p:txEl>
                                          </p:spTgt>
                                        </p:tgtEl>
                                        <p:attrNameLst>
                                          <p:attrName>style.visibility</p:attrName>
                                        </p:attrNameLst>
                                      </p:cBhvr>
                                      <p:to>
                                        <p:strVal val="visible"/>
                                      </p:to>
                                    </p:set>
                                    <p:animEffect transition="in" filter="fade">
                                      <p:cBhvr>
                                        <p:cTn id="21" dur="500"/>
                                        <p:tgtEl>
                                          <p:spTgt spid="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Selección de IMF relevantes</a:t>
            </a:r>
            <a:endParaRPr lang="es-AR" dirty="0"/>
          </a:p>
        </p:txBody>
      </p:sp>
      <p:sp>
        <p:nvSpPr>
          <p:cNvPr id="4" name="3 CuadroTexto"/>
          <p:cNvSpPr txBox="1"/>
          <p:nvPr/>
        </p:nvSpPr>
        <p:spPr>
          <a:xfrm>
            <a:off x="971600" y="2060848"/>
            <a:ext cx="1296144" cy="400110"/>
          </a:xfrm>
          <a:prstGeom prst="rect">
            <a:avLst/>
          </a:prstGeom>
          <a:noFill/>
        </p:spPr>
        <p:txBody>
          <a:bodyPr wrap="square" rtlCol="0">
            <a:spAutoFit/>
          </a:bodyPr>
          <a:lstStyle/>
          <a:p>
            <a:r>
              <a:rPr lang="es-AR" sz="2000" dirty="0" smtClean="0">
                <a:latin typeface="Calibri" pitchFamily="34" charset="0"/>
              </a:rPr>
              <a:t>Se adopta </a:t>
            </a:r>
            <a:endParaRPr lang="es-AR" sz="2000" dirty="0">
              <a:latin typeface="Calibri" pitchFamily="34" charset="0"/>
            </a:endParaRPr>
          </a:p>
        </p:txBody>
      </p:sp>
      <mc:AlternateContent xmlns:mc="http://schemas.openxmlformats.org/markup-compatibility/2006" xmlns:a14="http://schemas.microsoft.com/office/drawing/2010/main">
        <mc:Choice Requires="a14">
          <p:sp>
            <p:nvSpPr>
              <p:cNvPr id="5" name="4 CuadroTexto"/>
              <p:cNvSpPr txBox="1"/>
              <p:nvPr/>
            </p:nvSpPr>
            <p:spPr>
              <a:xfrm>
                <a:off x="2555776" y="1927638"/>
                <a:ext cx="2304256" cy="66652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el-GR" i="1" smtClean="0">
                          <a:latin typeface="Cambria Math"/>
                        </a:rPr>
                        <m:t>λ</m:t>
                      </m:r>
                      <m:r>
                        <a:rPr lang="el-GR" i="1" smtClean="0">
                          <a:latin typeface="Cambria Math"/>
                          <a:ea typeface="Cambria Math"/>
                        </a:rPr>
                        <m:t>=</m:t>
                      </m:r>
                      <m:f>
                        <m:fPr>
                          <m:ctrlPr>
                            <a:rPr lang="el-GR" i="1" smtClean="0">
                              <a:latin typeface="Cambria Math"/>
                              <a:ea typeface="Cambria Math"/>
                            </a:rPr>
                          </m:ctrlPr>
                        </m:fPr>
                        <m:num>
                          <m:r>
                            <m:rPr>
                              <m:sty m:val="p"/>
                            </m:rPr>
                            <a:rPr lang="es-AR" b="0" i="0" smtClean="0">
                              <a:latin typeface="Cambria Math"/>
                              <a:ea typeface="Cambria Math"/>
                            </a:rPr>
                            <m:t>max</m:t>
                          </m:r>
                          <m:r>
                            <a:rPr lang="es-AR" b="0" i="1" smtClean="0">
                              <a:latin typeface="Cambria Math"/>
                              <a:ea typeface="Cambria Math"/>
                            </a:rPr>
                            <m:t>⁡(</m:t>
                          </m:r>
                          <m:sSub>
                            <m:sSubPr>
                              <m:ctrlPr>
                                <a:rPr lang="es-AR" b="0" i="1" smtClean="0">
                                  <a:latin typeface="Cambria Math"/>
                                  <a:ea typeface="Cambria Math"/>
                                </a:rPr>
                              </m:ctrlPr>
                            </m:sSubPr>
                            <m:e>
                              <m:r>
                                <m:rPr>
                                  <m:sty m:val="p"/>
                                </m:rPr>
                                <a:rPr lang="el-GR" b="0" i="1" smtClean="0">
                                  <a:latin typeface="Cambria Math"/>
                                  <a:ea typeface="Cambria Math"/>
                                </a:rPr>
                                <m:t>μ</m:t>
                              </m:r>
                            </m:e>
                            <m:sub>
                              <m:r>
                                <a:rPr lang="es-AR" b="0" i="1" smtClean="0">
                                  <a:latin typeface="Cambria Math"/>
                                  <a:ea typeface="Cambria Math"/>
                                </a:rPr>
                                <m:t>𝑖</m:t>
                              </m:r>
                            </m:sub>
                          </m:sSub>
                          <m:r>
                            <a:rPr lang="es-AR" b="0" i="1" smtClean="0">
                              <a:latin typeface="Cambria Math"/>
                              <a:ea typeface="Cambria Math"/>
                            </a:rPr>
                            <m:t>)</m:t>
                          </m:r>
                        </m:num>
                        <m:den>
                          <m:r>
                            <m:rPr>
                              <m:sty m:val="p"/>
                            </m:rPr>
                            <a:rPr lang="el-GR" i="1" smtClean="0">
                              <a:latin typeface="Cambria Math"/>
                              <a:ea typeface="Cambria Math"/>
                            </a:rPr>
                            <m:t>η</m:t>
                          </m:r>
                        </m:den>
                      </m:f>
                    </m:oMath>
                  </m:oMathPara>
                </a14:m>
                <a:endParaRPr lang="es-AR" dirty="0"/>
              </a:p>
            </p:txBody>
          </p:sp>
        </mc:Choice>
        <mc:Fallback xmlns="">
          <p:sp>
            <p:nvSpPr>
              <p:cNvPr id="5" name="4 CuadroTexto"/>
              <p:cNvSpPr txBox="1">
                <a:spLocks noRot="1" noChangeAspect="1" noMove="1" noResize="1" noEditPoints="1" noAdjustHandles="1" noChangeArrowheads="1" noChangeShapeType="1" noTextEdit="1"/>
              </p:cNvSpPr>
              <p:nvPr/>
            </p:nvSpPr>
            <p:spPr>
              <a:xfrm>
                <a:off x="2555776" y="1927638"/>
                <a:ext cx="2304256" cy="666529"/>
              </a:xfrm>
              <a:prstGeom prst="rect">
                <a:avLst/>
              </a:prstGeom>
              <a:blipFill rotWithShape="1">
                <a:blip r:embed="rId2"/>
                <a:stretch>
                  <a:fillRect/>
                </a:stretch>
              </a:blipFill>
            </p:spPr>
            <p:txBody>
              <a:bodyPr/>
              <a:lstStyle/>
              <a:p>
                <a:r>
                  <a:rPr lang="es-AR">
                    <a:noFill/>
                  </a:rPr>
                  <a:t> </a:t>
                </a:r>
              </a:p>
            </p:txBody>
          </p:sp>
        </mc:Fallback>
      </mc:AlternateContent>
      <mc:AlternateContent xmlns:mc="http://schemas.openxmlformats.org/markup-compatibility/2006" xmlns:a14="http://schemas.microsoft.com/office/drawing/2010/main">
        <mc:Choice Requires="a14">
          <p:sp>
            <p:nvSpPr>
              <p:cNvPr id="6" name="5 CuadroTexto"/>
              <p:cNvSpPr txBox="1"/>
              <p:nvPr/>
            </p:nvSpPr>
            <p:spPr>
              <a:xfrm>
                <a:off x="5699296" y="2260903"/>
                <a:ext cx="3049168" cy="369332"/>
              </a:xfrm>
              <a:prstGeom prst="rect">
                <a:avLst/>
              </a:prstGeom>
              <a:noFill/>
            </p:spPr>
            <p:txBody>
              <a:bodyPr wrap="square" rtlCol="0">
                <a:spAutoFit/>
              </a:bodyPr>
              <a:lstStyle/>
              <a:p>
                <a:r>
                  <a:rPr lang="es-AR" dirty="0" smtClean="0">
                    <a:latin typeface="Calibri" pitchFamily="34" charset="0"/>
                  </a:rPr>
                  <a:t>Factor de relación (</a:t>
                </a:r>
                <a14:m>
                  <m:oMath xmlns:m="http://schemas.openxmlformats.org/officeDocument/2006/math">
                    <m:r>
                      <m:rPr>
                        <m:sty m:val="p"/>
                      </m:rPr>
                      <a:rPr lang="el-GR" i="1" smtClean="0">
                        <a:latin typeface="Cambria Math"/>
                      </a:rPr>
                      <m:t>η</m:t>
                    </m:r>
                    <m:r>
                      <a:rPr lang="es-AR" b="0" i="1" smtClean="0">
                        <a:latin typeface="Cambria Math"/>
                      </a:rPr>
                      <m:t>=7,5</m:t>
                    </m:r>
                  </m:oMath>
                </a14:m>
                <a:r>
                  <a:rPr lang="es-AR" dirty="0" smtClean="0">
                    <a:latin typeface="Calibri" pitchFamily="34" charset="0"/>
                  </a:rPr>
                  <a:t>)</a:t>
                </a:r>
                <a:endParaRPr lang="es-AR" dirty="0">
                  <a:latin typeface="Calibri" pitchFamily="34" charset="0"/>
                </a:endParaRPr>
              </a:p>
            </p:txBody>
          </p:sp>
        </mc:Choice>
        <mc:Fallback xmlns="">
          <p:sp>
            <p:nvSpPr>
              <p:cNvPr id="6" name="5 CuadroTexto"/>
              <p:cNvSpPr txBox="1">
                <a:spLocks noRot="1" noChangeAspect="1" noMove="1" noResize="1" noEditPoints="1" noAdjustHandles="1" noChangeArrowheads="1" noChangeShapeType="1" noTextEdit="1"/>
              </p:cNvSpPr>
              <p:nvPr/>
            </p:nvSpPr>
            <p:spPr>
              <a:xfrm>
                <a:off x="5699296" y="2260903"/>
                <a:ext cx="3049168" cy="369332"/>
              </a:xfrm>
              <a:prstGeom prst="rect">
                <a:avLst/>
              </a:prstGeom>
              <a:blipFill rotWithShape="1">
                <a:blip r:embed="rId3"/>
                <a:stretch>
                  <a:fillRect l="-1800" t="-8333" b="-26667"/>
                </a:stretch>
              </a:blipFill>
            </p:spPr>
            <p:txBody>
              <a:bodyPr/>
              <a:lstStyle/>
              <a:p>
                <a:r>
                  <a:rPr lang="es-AR">
                    <a:noFill/>
                  </a:rPr>
                  <a:t> </a:t>
                </a:r>
              </a:p>
            </p:txBody>
          </p:sp>
        </mc:Fallback>
      </mc:AlternateContent>
      <p:cxnSp>
        <p:nvCxnSpPr>
          <p:cNvPr id="8" name="7 Conector recto de flecha"/>
          <p:cNvCxnSpPr/>
          <p:nvPr/>
        </p:nvCxnSpPr>
        <p:spPr>
          <a:xfrm flipH="1">
            <a:off x="4139952" y="2445569"/>
            <a:ext cx="1368152"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 name="8 CuadroTexto"/>
              <p:cNvSpPr txBox="1"/>
              <p:nvPr/>
            </p:nvSpPr>
            <p:spPr>
              <a:xfrm>
                <a:off x="1259632" y="2996952"/>
                <a:ext cx="5964248" cy="99719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s-AR" i="1" smtClean="0">
                              <a:latin typeface="Cambria Math"/>
                            </a:rPr>
                          </m:ctrlPr>
                        </m:sSubPr>
                        <m:e>
                          <m:r>
                            <m:rPr>
                              <m:sty m:val="p"/>
                            </m:rPr>
                            <a:rPr lang="el-GR" i="1" smtClean="0">
                              <a:latin typeface="Cambria Math"/>
                            </a:rPr>
                            <m:t>μ</m:t>
                          </m:r>
                        </m:e>
                        <m:sub>
                          <m:r>
                            <a:rPr lang="es-AR" b="0" i="1" smtClean="0">
                              <a:latin typeface="Cambria Math"/>
                            </a:rPr>
                            <m:t>𝑖</m:t>
                          </m:r>
                        </m:sub>
                      </m:sSub>
                      <m:r>
                        <a:rPr lang="es-AR" b="0" i="1" smtClean="0">
                          <a:latin typeface="Cambria Math"/>
                        </a:rPr>
                        <m:t>=</m:t>
                      </m:r>
                      <m:f>
                        <m:fPr>
                          <m:ctrlPr>
                            <a:rPr lang="es-AR" b="0" i="1" smtClean="0">
                              <a:latin typeface="Cambria Math"/>
                            </a:rPr>
                          </m:ctrlPr>
                        </m:fPr>
                        <m:num>
                          <m:nary>
                            <m:naryPr>
                              <m:chr m:val="∑"/>
                              <m:ctrlPr>
                                <a:rPr lang="es-AR" b="0" i="1" smtClean="0">
                                  <a:latin typeface="Cambria Math"/>
                                </a:rPr>
                              </m:ctrlPr>
                            </m:naryPr>
                            <m:sub>
                              <m:r>
                                <m:rPr>
                                  <m:brk m:alnAt="23"/>
                                </m:rPr>
                                <a:rPr lang="es-AR" b="0" i="1" smtClean="0">
                                  <a:latin typeface="Cambria Math"/>
                                </a:rPr>
                                <m:t>𝑛</m:t>
                              </m:r>
                              <m:r>
                                <a:rPr lang="es-AR" b="0" i="1" smtClean="0">
                                  <a:latin typeface="Cambria Math"/>
                                </a:rPr>
                                <m:t>=0</m:t>
                              </m:r>
                            </m:sub>
                            <m:sup>
                              <m:r>
                                <a:rPr lang="es-AR" b="0" i="1" smtClean="0">
                                  <a:latin typeface="Cambria Math"/>
                                </a:rPr>
                                <m:t>𝑁</m:t>
                              </m:r>
                              <m:r>
                                <a:rPr lang="es-AR" b="0" i="1" smtClean="0">
                                  <a:latin typeface="Cambria Math"/>
                                </a:rPr>
                                <m:t>−1</m:t>
                              </m:r>
                            </m:sup>
                            <m:e>
                              <m:r>
                                <a:rPr lang="es-AR" b="0" i="1" smtClean="0">
                                  <a:latin typeface="Cambria Math"/>
                                </a:rPr>
                                <m:t>𝑥</m:t>
                              </m:r>
                              <m:r>
                                <a:rPr lang="es-AR" b="0" i="1" smtClean="0">
                                  <a:latin typeface="Cambria Math"/>
                                </a:rPr>
                                <m:t>(</m:t>
                              </m:r>
                              <m:r>
                                <a:rPr lang="es-AR" b="0" i="1" smtClean="0">
                                  <a:latin typeface="Cambria Math"/>
                                </a:rPr>
                                <m:t>𝑛</m:t>
                              </m:r>
                              <m:r>
                                <a:rPr lang="es-AR" b="0" i="1" smtClean="0">
                                  <a:latin typeface="Cambria Math"/>
                                </a:rPr>
                                <m:t>)</m:t>
                              </m:r>
                              <m:sSub>
                                <m:sSubPr>
                                  <m:ctrlPr>
                                    <a:rPr lang="es-AR" b="0" i="1" smtClean="0">
                                      <a:latin typeface="Cambria Math"/>
                                    </a:rPr>
                                  </m:ctrlPr>
                                </m:sSubPr>
                                <m:e>
                                  <m:r>
                                    <a:rPr lang="es-AR" b="0" i="1" smtClean="0">
                                      <a:latin typeface="Cambria Math"/>
                                    </a:rPr>
                                    <m:t>𝐼𝑀𝐹</m:t>
                                  </m:r>
                                </m:e>
                                <m:sub>
                                  <m:r>
                                    <a:rPr lang="es-AR" b="0" i="1" smtClean="0">
                                      <a:latin typeface="Cambria Math"/>
                                    </a:rPr>
                                    <m:t>𝑖</m:t>
                                  </m:r>
                                </m:sub>
                              </m:sSub>
                              <m:r>
                                <a:rPr lang="es-AR" b="0" i="1" smtClean="0">
                                  <a:latin typeface="Cambria Math"/>
                                </a:rPr>
                                <m:t>(</m:t>
                              </m:r>
                              <m:r>
                                <a:rPr lang="es-AR" b="0" i="1" smtClean="0">
                                  <a:latin typeface="Cambria Math"/>
                                </a:rPr>
                                <m:t>𝑛</m:t>
                              </m:r>
                              <m:r>
                                <a:rPr lang="es-AR" b="0" i="1" smtClean="0">
                                  <a:latin typeface="Cambria Math"/>
                                </a:rPr>
                                <m:t>)</m:t>
                              </m:r>
                            </m:e>
                          </m:nary>
                        </m:num>
                        <m:den>
                          <m:rad>
                            <m:radPr>
                              <m:degHide m:val="on"/>
                              <m:ctrlPr>
                                <a:rPr lang="es-AR" b="0" i="1" smtClean="0">
                                  <a:latin typeface="Cambria Math"/>
                                </a:rPr>
                              </m:ctrlPr>
                            </m:radPr>
                            <m:deg/>
                            <m:e>
                              <m:nary>
                                <m:naryPr>
                                  <m:chr m:val="∑"/>
                                  <m:ctrlPr>
                                    <a:rPr lang="es-AR" b="0" i="1" smtClean="0">
                                      <a:latin typeface="Cambria Math"/>
                                    </a:rPr>
                                  </m:ctrlPr>
                                </m:naryPr>
                                <m:sub>
                                  <m:r>
                                    <m:rPr>
                                      <m:brk m:alnAt="23"/>
                                    </m:rPr>
                                    <a:rPr lang="es-AR" b="0" i="1" smtClean="0">
                                      <a:latin typeface="Cambria Math"/>
                                    </a:rPr>
                                    <m:t>𝑛</m:t>
                                  </m:r>
                                  <m:r>
                                    <a:rPr lang="es-AR" b="0" i="1" smtClean="0">
                                      <a:latin typeface="Cambria Math"/>
                                    </a:rPr>
                                    <m:t>=0</m:t>
                                  </m:r>
                                </m:sub>
                                <m:sup>
                                  <m:r>
                                    <a:rPr lang="es-AR" b="0" i="1" smtClean="0">
                                      <a:latin typeface="Cambria Math"/>
                                    </a:rPr>
                                    <m:t>𝑁</m:t>
                                  </m:r>
                                  <m:r>
                                    <a:rPr lang="es-AR" b="0" i="1" smtClean="0">
                                      <a:latin typeface="Cambria Math"/>
                                    </a:rPr>
                                    <m:t>−1</m:t>
                                  </m:r>
                                </m:sup>
                                <m:e>
                                  <m:sSup>
                                    <m:sSupPr>
                                      <m:ctrlPr>
                                        <a:rPr lang="es-AR" b="0" i="1" smtClean="0">
                                          <a:latin typeface="Cambria Math"/>
                                        </a:rPr>
                                      </m:ctrlPr>
                                    </m:sSupPr>
                                    <m:e>
                                      <m:r>
                                        <a:rPr lang="es-AR" b="0" i="1" smtClean="0">
                                          <a:latin typeface="Cambria Math"/>
                                        </a:rPr>
                                        <m:t>𝑥</m:t>
                                      </m:r>
                                    </m:e>
                                    <m:sup>
                                      <m:r>
                                        <a:rPr lang="es-AR" b="0" i="1" smtClean="0">
                                          <a:latin typeface="Cambria Math"/>
                                        </a:rPr>
                                        <m:t>2</m:t>
                                      </m:r>
                                    </m:sup>
                                  </m:sSup>
                                  <m:r>
                                    <a:rPr lang="es-AR" b="0" i="1" smtClean="0">
                                      <a:latin typeface="Cambria Math"/>
                                    </a:rPr>
                                    <m:t>(</m:t>
                                  </m:r>
                                  <m:r>
                                    <a:rPr lang="es-AR" b="0" i="1" smtClean="0">
                                      <a:latin typeface="Cambria Math"/>
                                    </a:rPr>
                                    <m:t>𝑛</m:t>
                                  </m:r>
                                  <m:r>
                                    <a:rPr lang="es-AR" b="0" i="1" smtClean="0">
                                      <a:latin typeface="Cambria Math"/>
                                    </a:rPr>
                                    <m:t>)</m:t>
                                  </m:r>
                                </m:e>
                              </m:nary>
                              <m:nary>
                                <m:naryPr>
                                  <m:chr m:val="∑"/>
                                  <m:ctrlPr>
                                    <a:rPr lang="es-AR" b="0" i="1" smtClean="0">
                                      <a:latin typeface="Cambria Math"/>
                                    </a:rPr>
                                  </m:ctrlPr>
                                </m:naryPr>
                                <m:sub>
                                  <m:r>
                                    <m:rPr>
                                      <m:brk m:alnAt="23"/>
                                    </m:rPr>
                                    <a:rPr lang="es-AR" b="0" i="1" smtClean="0">
                                      <a:latin typeface="Cambria Math"/>
                                    </a:rPr>
                                    <m:t>𝑛</m:t>
                                  </m:r>
                                  <m:r>
                                    <a:rPr lang="es-AR" b="0" i="1" smtClean="0">
                                      <a:latin typeface="Cambria Math"/>
                                    </a:rPr>
                                    <m:t>=0</m:t>
                                  </m:r>
                                </m:sub>
                                <m:sup>
                                  <m:r>
                                    <a:rPr lang="es-AR" b="0" i="1" smtClean="0">
                                      <a:latin typeface="Cambria Math"/>
                                    </a:rPr>
                                    <m:t>𝑁</m:t>
                                  </m:r>
                                  <m:r>
                                    <a:rPr lang="es-AR" b="0" i="1" smtClean="0">
                                      <a:latin typeface="Cambria Math"/>
                                    </a:rPr>
                                    <m:t>−1</m:t>
                                  </m:r>
                                </m:sup>
                                <m:e>
                                  <m:sSup>
                                    <m:sSupPr>
                                      <m:ctrlPr>
                                        <a:rPr lang="es-AR" b="0" i="1" smtClean="0">
                                          <a:latin typeface="Cambria Math"/>
                                        </a:rPr>
                                      </m:ctrlPr>
                                    </m:sSupPr>
                                    <m:e>
                                      <m:sSub>
                                        <m:sSubPr>
                                          <m:ctrlPr>
                                            <a:rPr lang="es-AR" b="0" i="1" smtClean="0">
                                              <a:latin typeface="Cambria Math"/>
                                            </a:rPr>
                                          </m:ctrlPr>
                                        </m:sSubPr>
                                        <m:e>
                                          <m:r>
                                            <a:rPr lang="es-AR" b="0" i="1" smtClean="0">
                                              <a:latin typeface="Cambria Math"/>
                                            </a:rPr>
                                            <m:t>𝐼𝑀𝐹</m:t>
                                          </m:r>
                                        </m:e>
                                        <m:sub>
                                          <m:r>
                                            <a:rPr lang="es-AR" b="0" i="1" smtClean="0">
                                              <a:latin typeface="Cambria Math"/>
                                            </a:rPr>
                                            <m:t>𝑖</m:t>
                                          </m:r>
                                        </m:sub>
                                      </m:sSub>
                                    </m:e>
                                    <m:sup>
                                      <m:r>
                                        <a:rPr lang="es-AR" b="0" i="1" smtClean="0">
                                          <a:latin typeface="Cambria Math"/>
                                        </a:rPr>
                                        <m:t>2</m:t>
                                      </m:r>
                                    </m:sup>
                                  </m:sSup>
                                  <m:r>
                                    <a:rPr lang="es-AR" b="0" i="1" smtClean="0">
                                      <a:latin typeface="Cambria Math"/>
                                    </a:rPr>
                                    <m:t>(</m:t>
                                  </m:r>
                                  <m:r>
                                    <a:rPr lang="es-AR" b="0" i="1" smtClean="0">
                                      <a:latin typeface="Cambria Math"/>
                                    </a:rPr>
                                    <m:t>𝑛</m:t>
                                  </m:r>
                                  <m:r>
                                    <a:rPr lang="es-AR" b="0" i="1" smtClean="0">
                                      <a:latin typeface="Cambria Math"/>
                                    </a:rPr>
                                    <m:t>)</m:t>
                                  </m:r>
                                </m:e>
                              </m:nary>
                            </m:e>
                          </m:rad>
                        </m:den>
                      </m:f>
                    </m:oMath>
                  </m:oMathPara>
                </a14:m>
                <a:endParaRPr lang="es-AR" dirty="0"/>
              </a:p>
            </p:txBody>
          </p:sp>
        </mc:Choice>
        <mc:Fallback xmlns="">
          <p:sp>
            <p:nvSpPr>
              <p:cNvPr id="9" name="8 CuadroTexto"/>
              <p:cNvSpPr txBox="1">
                <a:spLocks noRot="1" noChangeAspect="1" noMove="1" noResize="1" noEditPoints="1" noAdjustHandles="1" noChangeArrowheads="1" noChangeShapeType="1" noTextEdit="1"/>
              </p:cNvSpPr>
              <p:nvPr/>
            </p:nvSpPr>
            <p:spPr>
              <a:xfrm>
                <a:off x="1259632" y="2996952"/>
                <a:ext cx="5964248" cy="997196"/>
              </a:xfrm>
              <a:prstGeom prst="rect">
                <a:avLst/>
              </a:prstGeom>
              <a:blipFill rotWithShape="1">
                <a:blip r:embed="rId4"/>
                <a:stretch>
                  <a:fillRect/>
                </a:stretch>
              </a:blipFill>
            </p:spPr>
            <p:txBody>
              <a:bodyPr/>
              <a:lstStyle/>
              <a:p>
                <a:r>
                  <a:rPr lang="es-AR">
                    <a:noFill/>
                  </a:rPr>
                  <a:t> </a:t>
                </a:r>
              </a:p>
            </p:txBody>
          </p:sp>
        </mc:Fallback>
      </mc:AlternateContent>
      <mc:AlternateContent xmlns:mc="http://schemas.openxmlformats.org/markup-compatibility/2006" xmlns:a14="http://schemas.microsoft.com/office/drawing/2010/main">
        <mc:Choice Requires="a14">
          <p:sp>
            <p:nvSpPr>
              <p:cNvPr id="11" name="10 CuadroTexto"/>
              <p:cNvSpPr txBox="1"/>
              <p:nvPr/>
            </p:nvSpPr>
            <p:spPr>
              <a:xfrm>
                <a:off x="755576" y="4365104"/>
                <a:ext cx="7632848" cy="646331"/>
              </a:xfrm>
              <a:prstGeom prst="rect">
                <a:avLst/>
              </a:prstGeom>
              <a:noFill/>
            </p:spPr>
            <p:txBody>
              <a:bodyPr wrap="square" rtlCol="0">
                <a:spAutoFit/>
              </a:bodyPr>
              <a:lstStyle/>
              <a:p>
                <a14:m>
                  <m:oMath xmlns:m="http://schemas.openxmlformats.org/officeDocument/2006/math">
                    <m:sSub>
                      <m:sSubPr>
                        <m:ctrlPr>
                          <a:rPr lang="es-AR" i="1" smtClean="0">
                            <a:latin typeface="Cambria Math"/>
                          </a:rPr>
                        </m:ctrlPr>
                      </m:sSubPr>
                      <m:e>
                        <m:r>
                          <m:rPr>
                            <m:sty m:val="p"/>
                          </m:rPr>
                          <a:rPr lang="el-GR" i="1" smtClean="0">
                            <a:latin typeface="Cambria Math"/>
                          </a:rPr>
                          <m:t>μ</m:t>
                        </m:r>
                      </m:e>
                      <m:sub>
                        <m:r>
                          <a:rPr lang="es-AR" b="0" i="1" smtClean="0">
                            <a:latin typeface="Cambria Math"/>
                          </a:rPr>
                          <m:t>𝑖</m:t>
                        </m:r>
                      </m:sub>
                    </m:sSub>
                    <m:r>
                      <a:rPr lang="es-AR" b="0" i="1" smtClean="0">
                        <a:latin typeface="Cambria Math"/>
                      </a:rPr>
                      <m:t> </m:t>
                    </m:r>
                  </m:oMath>
                </a14:m>
                <a:r>
                  <a:rPr lang="es-AR" dirty="0" smtClean="0">
                    <a:latin typeface="Calibri" pitchFamily="34" charset="0"/>
                  </a:rPr>
                  <a:t>toma valores en el intervalo [-1,1]. Un valor 1 indica máxima correlación y un valor -1 indica máxima correlación pero con señales desfasadas.</a:t>
                </a:r>
                <a:endParaRPr lang="es-AR" dirty="0">
                  <a:latin typeface="Calibri" pitchFamily="34" charset="0"/>
                </a:endParaRPr>
              </a:p>
            </p:txBody>
          </p:sp>
        </mc:Choice>
        <mc:Fallback xmlns="">
          <p:sp>
            <p:nvSpPr>
              <p:cNvPr id="11" name="10 CuadroTexto"/>
              <p:cNvSpPr txBox="1">
                <a:spLocks noRot="1" noChangeAspect="1" noMove="1" noResize="1" noEditPoints="1" noAdjustHandles="1" noChangeArrowheads="1" noChangeShapeType="1" noTextEdit="1"/>
              </p:cNvSpPr>
              <p:nvPr/>
            </p:nvSpPr>
            <p:spPr>
              <a:xfrm>
                <a:off x="755576" y="4365104"/>
                <a:ext cx="7632848" cy="646331"/>
              </a:xfrm>
              <a:prstGeom prst="rect">
                <a:avLst/>
              </a:prstGeom>
              <a:blipFill rotWithShape="1">
                <a:blip r:embed="rId5"/>
                <a:stretch>
                  <a:fillRect l="-719" t="-4717" r="-319" b="-14151"/>
                </a:stretch>
              </a:blipFill>
            </p:spPr>
            <p:txBody>
              <a:bodyPr/>
              <a:lstStyle/>
              <a:p>
                <a:r>
                  <a:rPr lang="es-AR">
                    <a:noFill/>
                  </a:rPr>
                  <a:t> </a:t>
                </a:r>
              </a:p>
            </p:txBody>
          </p:sp>
        </mc:Fallback>
      </mc:AlternateContent>
      <p:sp>
        <p:nvSpPr>
          <p:cNvPr id="12" name="11 CuadroTexto"/>
          <p:cNvSpPr txBox="1"/>
          <p:nvPr/>
        </p:nvSpPr>
        <p:spPr>
          <a:xfrm>
            <a:off x="755576" y="5445224"/>
            <a:ext cx="7632848" cy="923330"/>
          </a:xfrm>
          <a:prstGeom prst="rect">
            <a:avLst/>
          </a:prstGeom>
          <a:noFill/>
        </p:spPr>
        <p:txBody>
          <a:bodyPr wrap="square" rtlCol="0">
            <a:spAutoFit/>
          </a:bodyPr>
          <a:lstStyle/>
          <a:p>
            <a:pPr algn="ctr"/>
            <a:r>
              <a:rPr lang="es-AR" dirty="0" smtClean="0">
                <a:latin typeface="Calibri" pitchFamily="34" charset="0"/>
              </a:rPr>
              <a:t>Se compara cada coeficiente de correlación con el umbral.  </a:t>
            </a:r>
          </a:p>
          <a:p>
            <a:pPr algn="ctr"/>
            <a:r>
              <a:rPr lang="es-AR" b="1" dirty="0" smtClean="0">
                <a:solidFill>
                  <a:srgbClr val="FF0000"/>
                </a:solidFill>
                <a:latin typeface="Calibri" pitchFamily="34" charset="0"/>
              </a:rPr>
              <a:t>Sobrevivirán aquellas IMF cuyo coeficiente de correlación sea mayor o igual que el umbral </a:t>
            </a:r>
            <a:r>
              <a:rPr lang="el-GR" b="1" dirty="0" smtClean="0">
                <a:solidFill>
                  <a:srgbClr val="FF0000"/>
                </a:solidFill>
                <a:latin typeface="Calibri" pitchFamily="34" charset="0"/>
              </a:rPr>
              <a:t>λ</a:t>
            </a:r>
            <a:r>
              <a:rPr lang="es-AR" b="1" dirty="0" smtClean="0">
                <a:solidFill>
                  <a:srgbClr val="FF0000"/>
                </a:solidFill>
                <a:latin typeface="Calibri" pitchFamily="34" charset="0"/>
              </a:rPr>
              <a:t> determinado.</a:t>
            </a:r>
            <a:endParaRPr lang="es-AR" b="1" dirty="0">
              <a:solidFill>
                <a:srgbClr val="FF0000"/>
              </a:solidFill>
              <a:latin typeface="Calibri" pitchFamily="34" charset="0"/>
            </a:endParaRPr>
          </a:p>
        </p:txBody>
      </p:sp>
    </p:spTree>
    <p:extLst>
      <p:ext uri="{BB962C8B-B14F-4D97-AF65-F5344CB8AC3E}">
        <p14:creationId xmlns:p14="http://schemas.microsoft.com/office/powerpoint/2010/main" val="3045482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2">
                                            <p:txEl>
                                              <p:pRg st="1" end="1"/>
                                            </p:txEl>
                                          </p:spTgt>
                                        </p:tgtEl>
                                        <p:attrNameLst>
                                          <p:attrName>style.visibility</p:attrName>
                                        </p:attrNameLst>
                                      </p:cBhvr>
                                      <p:to>
                                        <p:strVal val="visible"/>
                                      </p:to>
                                    </p:set>
                                    <p:animEffect transition="in" filter="wipe(down)">
                                      <p:cBhvr>
                                        <p:cTn id="25" dur="580">
                                          <p:stCondLst>
                                            <p:cond delay="0"/>
                                          </p:stCondLst>
                                        </p:cTn>
                                        <p:tgtEl>
                                          <p:spTgt spid="12">
                                            <p:txEl>
                                              <p:pRg st="1" end="1"/>
                                            </p:txEl>
                                          </p:spTgt>
                                        </p:tgtEl>
                                      </p:cBhvr>
                                    </p:animEffect>
                                    <p:anim calcmode="lin" valueType="num">
                                      <p:cBhvr>
                                        <p:cTn id="26" dur="1822" tmFilter="0,0; 0.14,0.36; 0.43,0.73; 0.71,0.91; 1.0,1.0">
                                          <p:stCondLst>
                                            <p:cond delay="0"/>
                                          </p:stCondLst>
                                        </p:cTn>
                                        <p:tgtEl>
                                          <p:spTgt spid="12">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2">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2">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2">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2">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12">
                                            <p:txEl>
                                              <p:pRg st="1" end="1"/>
                                            </p:txEl>
                                          </p:spTgt>
                                        </p:tgtEl>
                                      </p:cBhvr>
                                      <p:to x="100000" y="60000"/>
                                    </p:animScale>
                                    <p:animScale>
                                      <p:cBhvr>
                                        <p:cTn id="32" dur="166" decel="50000">
                                          <p:stCondLst>
                                            <p:cond delay="676"/>
                                          </p:stCondLst>
                                        </p:cTn>
                                        <p:tgtEl>
                                          <p:spTgt spid="12">
                                            <p:txEl>
                                              <p:pRg st="1" end="1"/>
                                            </p:txEl>
                                          </p:spTgt>
                                        </p:tgtEl>
                                      </p:cBhvr>
                                      <p:to x="100000" y="100000"/>
                                    </p:animScale>
                                    <p:animScale>
                                      <p:cBhvr>
                                        <p:cTn id="33" dur="26">
                                          <p:stCondLst>
                                            <p:cond delay="1312"/>
                                          </p:stCondLst>
                                        </p:cTn>
                                        <p:tgtEl>
                                          <p:spTgt spid="12">
                                            <p:txEl>
                                              <p:pRg st="1" end="1"/>
                                            </p:txEl>
                                          </p:spTgt>
                                        </p:tgtEl>
                                      </p:cBhvr>
                                      <p:to x="100000" y="80000"/>
                                    </p:animScale>
                                    <p:animScale>
                                      <p:cBhvr>
                                        <p:cTn id="34" dur="166" decel="50000">
                                          <p:stCondLst>
                                            <p:cond delay="1338"/>
                                          </p:stCondLst>
                                        </p:cTn>
                                        <p:tgtEl>
                                          <p:spTgt spid="12">
                                            <p:txEl>
                                              <p:pRg st="1" end="1"/>
                                            </p:txEl>
                                          </p:spTgt>
                                        </p:tgtEl>
                                      </p:cBhvr>
                                      <p:to x="100000" y="100000"/>
                                    </p:animScale>
                                    <p:animScale>
                                      <p:cBhvr>
                                        <p:cTn id="35" dur="26">
                                          <p:stCondLst>
                                            <p:cond delay="1642"/>
                                          </p:stCondLst>
                                        </p:cTn>
                                        <p:tgtEl>
                                          <p:spTgt spid="12">
                                            <p:txEl>
                                              <p:pRg st="1" end="1"/>
                                            </p:txEl>
                                          </p:spTgt>
                                        </p:tgtEl>
                                      </p:cBhvr>
                                      <p:to x="100000" y="90000"/>
                                    </p:animScale>
                                    <p:animScale>
                                      <p:cBhvr>
                                        <p:cTn id="36" dur="166" decel="50000">
                                          <p:stCondLst>
                                            <p:cond delay="1668"/>
                                          </p:stCondLst>
                                        </p:cTn>
                                        <p:tgtEl>
                                          <p:spTgt spid="12">
                                            <p:txEl>
                                              <p:pRg st="1" end="1"/>
                                            </p:txEl>
                                          </p:spTgt>
                                        </p:tgtEl>
                                      </p:cBhvr>
                                      <p:to x="100000" y="100000"/>
                                    </p:animScale>
                                    <p:animScale>
                                      <p:cBhvr>
                                        <p:cTn id="37" dur="26">
                                          <p:stCondLst>
                                            <p:cond delay="1808"/>
                                          </p:stCondLst>
                                        </p:cTn>
                                        <p:tgtEl>
                                          <p:spTgt spid="12">
                                            <p:txEl>
                                              <p:pRg st="1" end="1"/>
                                            </p:txEl>
                                          </p:spTgt>
                                        </p:tgtEl>
                                      </p:cBhvr>
                                      <p:to x="100000" y="95000"/>
                                    </p:animScale>
                                    <p:animScale>
                                      <p:cBhvr>
                                        <p:cTn id="38" dur="166" decel="50000">
                                          <p:stCondLst>
                                            <p:cond delay="1834"/>
                                          </p:stCondLst>
                                        </p:cTn>
                                        <p:tgtEl>
                                          <p:spTgt spid="12">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298024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Selección de IMF relevantes</a:t>
            </a:r>
            <a:br>
              <a:rPr lang="es-AR" dirty="0" smtClean="0"/>
            </a:br>
            <a:r>
              <a:rPr lang="es-AR" dirty="0" smtClean="0"/>
              <a:t>ejemplo</a:t>
            </a:r>
            <a:endParaRPr lang="es-AR"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84785"/>
            <a:ext cx="9144000" cy="5355442"/>
          </a:xfrm>
          <a:prstGeom prst="rect">
            <a:avLst/>
          </a:prstGeom>
        </p:spPr>
      </p:pic>
      <p:pic>
        <p:nvPicPr>
          <p:cNvPr id="5" name="4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57325"/>
            <a:ext cx="9144000" cy="5382902"/>
          </a:xfrm>
          <a:prstGeom prst="rect">
            <a:avLst/>
          </a:prstGeom>
        </p:spPr>
      </p:pic>
      <p:pic>
        <p:nvPicPr>
          <p:cNvPr id="6" name="5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457324"/>
            <a:ext cx="9144000" cy="5400675"/>
          </a:xfrm>
          <a:prstGeom prst="rect">
            <a:avLst/>
          </a:prstGeom>
        </p:spPr>
      </p:pic>
    </p:spTree>
    <p:extLst>
      <p:ext uri="{BB962C8B-B14F-4D97-AF65-F5344CB8AC3E}">
        <p14:creationId xmlns:p14="http://schemas.microsoft.com/office/powerpoint/2010/main" val="1943661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611560" y="5517232"/>
            <a:ext cx="8077200" cy="736104"/>
          </a:xfrm>
        </p:spPr>
        <p:txBody>
          <a:bodyPr>
            <a:normAutofit fontScale="90000"/>
          </a:bodyPr>
          <a:lstStyle/>
          <a:p>
            <a:pPr algn="ctr"/>
            <a:r>
              <a:rPr lang="es-AR" dirty="0" smtClean="0"/>
              <a:t>Detección de enmascaramiento</a:t>
            </a:r>
            <a:endParaRPr lang="es-AR" dirty="0"/>
          </a:p>
        </p:txBody>
      </p:sp>
      <p:pic>
        <p:nvPicPr>
          <p:cNvPr id="6" name="5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218626"/>
            <a:ext cx="8928992" cy="4650534"/>
          </a:xfrm>
          <a:prstGeom prst="rect">
            <a:avLst/>
          </a:prstGeom>
        </p:spPr>
      </p:pic>
    </p:spTree>
    <p:extLst>
      <p:ext uri="{BB962C8B-B14F-4D97-AF65-F5344CB8AC3E}">
        <p14:creationId xmlns:p14="http://schemas.microsoft.com/office/powerpoint/2010/main" val="82717149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Tipos de códecs de audio</a:t>
            </a:r>
            <a:endParaRPr lang="es-AR" dirty="0"/>
          </a:p>
        </p:txBody>
      </p:sp>
      <p:sp>
        <p:nvSpPr>
          <p:cNvPr id="3" name="2 Marcador de contenido"/>
          <p:cNvSpPr>
            <a:spLocks noGrp="1"/>
          </p:cNvSpPr>
          <p:nvPr>
            <p:ph idx="1"/>
          </p:nvPr>
        </p:nvSpPr>
        <p:spPr/>
        <p:txBody>
          <a:bodyPr/>
          <a:lstStyle/>
          <a:p>
            <a:pPr>
              <a:buClr>
                <a:schemeClr val="tx1"/>
              </a:buClr>
              <a:buFont typeface="Wingdings" pitchFamily="2" charset="2"/>
              <a:buChar char="v"/>
            </a:pPr>
            <a:r>
              <a:rPr lang="es-AR" dirty="0" smtClean="0"/>
              <a:t> </a:t>
            </a:r>
            <a:r>
              <a:rPr lang="es-AR" sz="2800" b="1" dirty="0" smtClean="0">
                <a:latin typeface="Calibri" pitchFamily="34" charset="0"/>
              </a:rPr>
              <a:t>Sin pérdidas</a:t>
            </a:r>
            <a:r>
              <a:rPr lang="es-AR" sz="2800" dirty="0" smtClean="0">
                <a:latin typeface="Calibri" pitchFamily="34" charset="0"/>
              </a:rPr>
              <a:t>: se basan en la estimación del espectro de la señal mediante filtros apropiados. Conservan la forma de onda de la entrada.</a:t>
            </a:r>
          </a:p>
          <a:p>
            <a:pPr>
              <a:buClr>
                <a:schemeClr val="tx1"/>
              </a:buClr>
              <a:buFont typeface="Wingdings" pitchFamily="2" charset="2"/>
              <a:buChar char="v"/>
            </a:pPr>
            <a:endParaRPr lang="es-AR" sz="2800" dirty="0">
              <a:latin typeface="Calibri" pitchFamily="34" charset="0"/>
            </a:endParaRPr>
          </a:p>
          <a:p>
            <a:pPr>
              <a:buClr>
                <a:schemeClr val="tx1"/>
              </a:buClr>
              <a:buFont typeface="Wingdings" pitchFamily="2" charset="2"/>
              <a:buChar char="v"/>
            </a:pPr>
            <a:r>
              <a:rPr lang="es-AR" sz="2800" b="1" dirty="0" smtClean="0">
                <a:latin typeface="Calibri" pitchFamily="34" charset="0"/>
              </a:rPr>
              <a:t>Perceptuales: </a:t>
            </a:r>
            <a:r>
              <a:rPr lang="es-AR" sz="2800" dirty="0" smtClean="0">
                <a:latin typeface="Calibri" pitchFamily="34" charset="0"/>
              </a:rPr>
              <a:t>consisten en la remoción de redundancias así como de irrelevancias psicoacústicas, logrando una mayor reducción de información a cambio de distorsiones no audibles. Su uso más popular yace en los reproductores portátiles.</a:t>
            </a:r>
            <a:endParaRPr lang="es-AR" sz="2800" b="1" dirty="0">
              <a:latin typeface="Calibri" pitchFamily="34" charset="0"/>
            </a:endParaRPr>
          </a:p>
        </p:txBody>
      </p:sp>
    </p:spTree>
    <p:extLst>
      <p:ext uri="{BB962C8B-B14F-4D97-AF65-F5344CB8AC3E}">
        <p14:creationId xmlns:p14="http://schemas.microsoft.com/office/powerpoint/2010/main" val="2002177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Detección de enmascaramiento</a:t>
            </a:r>
            <a:endParaRPr lang="es-AR" dirty="0"/>
          </a:p>
        </p:txBody>
      </p:sp>
      <p:sp>
        <p:nvSpPr>
          <p:cNvPr id="4" name="3 CuadroTexto"/>
          <p:cNvSpPr txBox="1"/>
          <p:nvPr/>
        </p:nvSpPr>
        <p:spPr>
          <a:xfrm>
            <a:off x="467544" y="2852936"/>
            <a:ext cx="8208912" cy="646331"/>
          </a:xfrm>
          <a:prstGeom prst="rect">
            <a:avLst/>
          </a:prstGeom>
          <a:noFill/>
        </p:spPr>
        <p:txBody>
          <a:bodyPr wrap="square" rtlCol="0">
            <a:spAutoFit/>
          </a:bodyPr>
          <a:lstStyle/>
          <a:p>
            <a:pPr algn="ctr"/>
            <a:r>
              <a:rPr lang="es-AR" dirty="0" smtClean="0">
                <a:latin typeface="Calibri" pitchFamily="34" charset="0"/>
              </a:rPr>
              <a:t>En esta etapa se aplica un modelo psicoacústico con el fin de detectar fenómenos de enmascaramiento y poder descartar información que para el oído es irrelevante.</a:t>
            </a:r>
            <a:endParaRPr lang="es-AR" dirty="0">
              <a:latin typeface="Calibri" pitchFamily="34" charset="0"/>
            </a:endParaRPr>
          </a:p>
        </p:txBody>
      </p:sp>
      <p:sp>
        <p:nvSpPr>
          <p:cNvPr id="5" name="4 Flecha abajo"/>
          <p:cNvSpPr/>
          <p:nvPr/>
        </p:nvSpPr>
        <p:spPr>
          <a:xfrm>
            <a:off x="4463988" y="3645024"/>
            <a:ext cx="216024" cy="7218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6" name="5 CuadroTexto"/>
          <p:cNvSpPr txBox="1"/>
          <p:nvPr/>
        </p:nvSpPr>
        <p:spPr>
          <a:xfrm>
            <a:off x="3203848" y="4636772"/>
            <a:ext cx="2736304" cy="400110"/>
          </a:xfrm>
          <a:prstGeom prst="rect">
            <a:avLst/>
          </a:prstGeom>
          <a:noFill/>
        </p:spPr>
        <p:txBody>
          <a:bodyPr wrap="square" rtlCol="0">
            <a:spAutoFit/>
          </a:bodyPr>
          <a:lstStyle/>
          <a:p>
            <a:r>
              <a:rPr lang="es-AR" sz="2000" b="1" i="1" dirty="0" smtClean="0">
                <a:latin typeface="Calibri" pitchFamily="34" charset="0"/>
              </a:rPr>
              <a:t>Codificador perceptual</a:t>
            </a:r>
            <a:endParaRPr lang="es-AR" sz="2000" b="1" i="1" dirty="0">
              <a:latin typeface="Calibri" pitchFamily="34" charset="0"/>
            </a:endParaRPr>
          </a:p>
        </p:txBody>
      </p:sp>
    </p:spTree>
    <p:extLst>
      <p:ext uri="{BB962C8B-B14F-4D97-AF65-F5344CB8AC3E}">
        <p14:creationId xmlns:p14="http://schemas.microsoft.com/office/powerpoint/2010/main" val="124871421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Detección de enmascaramiento</a:t>
            </a:r>
            <a:br>
              <a:rPr lang="es-AR" dirty="0" smtClean="0"/>
            </a:br>
            <a:r>
              <a:rPr lang="es-AR" dirty="0" smtClean="0"/>
              <a:t>conceptos</a:t>
            </a:r>
            <a:endParaRPr lang="es-AR" dirty="0"/>
          </a:p>
        </p:txBody>
      </p:sp>
      <p:sp>
        <p:nvSpPr>
          <p:cNvPr id="4" name="3 CuadroTexto"/>
          <p:cNvSpPr txBox="1"/>
          <p:nvPr/>
        </p:nvSpPr>
        <p:spPr>
          <a:xfrm>
            <a:off x="452467" y="1772816"/>
            <a:ext cx="8352928" cy="1477328"/>
          </a:xfrm>
          <a:prstGeom prst="rect">
            <a:avLst/>
          </a:prstGeom>
          <a:noFill/>
        </p:spPr>
        <p:txBody>
          <a:bodyPr wrap="square" rtlCol="0">
            <a:spAutoFit/>
          </a:bodyPr>
          <a:lstStyle/>
          <a:p>
            <a:r>
              <a:rPr lang="es-AR" dirty="0" smtClean="0">
                <a:latin typeface="Cambria" pitchFamily="18" charset="0"/>
              </a:rPr>
              <a:t>Umbral de audición (o umbral en silencio)</a:t>
            </a:r>
          </a:p>
          <a:p>
            <a:endParaRPr lang="es-AR" dirty="0" smtClean="0">
              <a:latin typeface="Cambria" pitchFamily="18" charset="0"/>
            </a:endParaRPr>
          </a:p>
          <a:p>
            <a:r>
              <a:rPr lang="es-AR" dirty="0">
                <a:latin typeface="Cambria" pitchFamily="18" charset="0"/>
              </a:rPr>
              <a:t>	</a:t>
            </a:r>
            <a:r>
              <a:rPr lang="es-AR" dirty="0" smtClean="0">
                <a:latin typeface="Calibri" pitchFamily="34" charset="0"/>
              </a:rPr>
              <a:t>Representa el más bajo nivel de sonido que puede ser escuchado a una frecuencia dada. Incluso, en condiciones de silencio extremo, el oído humano no puede detectar sonidos con niveles de presión sonora (SPL) por debajo de dicho umbral.</a:t>
            </a:r>
            <a:endParaRPr lang="es-AR" dirty="0">
              <a:latin typeface="Calibri" pitchFamily="34" charset="0"/>
            </a:endParaRPr>
          </a:p>
        </p:txBody>
      </p:sp>
      <p:pic>
        <p:nvPicPr>
          <p:cNvPr id="5" name="4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467" y="3376910"/>
            <a:ext cx="5003181" cy="3373625"/>
          </a:xfrm>
          <a:prstGeom prst="rect">
            <a:avLst/>
          </a:prstGeom>
        </p:spPr>
      </p:pic>
      <p:sp>
        <p:nvSpPr>
          <p:cNvPr id="6" name="5 CuadroTexto"/>
          <p:cNvSpPr txBox="1"/>
          <p:nvPr/>
        </p:nvSpPr>
        <p:spPr>
          <a:xfrm>
            <a:off x="5580112" y="4291355"/>
            <a:ext cx="3096344" cy="646331"/>
          </a:xfrm>
          <a:prstGeom prst="rect">
            <a:avLst/>
          </a:prstGeom>
          <a:noFill/>
        </p:spPr>
        <p:txBody>
          <a:bodyPr wrap="square" rtlCol="0">
            <a:spAutoFit/>
          </a:bodyPr>
          <a:lstStyle/>
          <a:p>
            <a:pPr algn="ctr"/>
            <a:r>
              <a:rPr lang="es-AR" dirty="0" smtClean="0">
                <a:latin typeface="Calibri" pitchFamily="34" charset="0"/>
              </a:rPr>
              <a:t>Evaluación experimental del umbral de audición.</a:t>
            </a:r>
            <a:endParaRPr lang="es-AR" dirty="0">
              <a:latin typeface="Calibri" pitchFamily="34" charset="0"/>
            </a:endParaRPr>
          </a:p>
        </p:txBody>
      </p:sp>
      <p:cxnSp>
        <p:nvCxnSpPr>
          <p:cNvPr id="10" name="9 Conector recto de flecha"/>
          <p:cNvCxnSpPr/>
          <p:nvPr/>
        </p:nvCxnSpPr>
        <p:spPr>
          <a:xfrm flipH="1">
            <a:off x="5455648" y="5038534"/>
            <a:ext cx="1512168"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12198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Detección de enmascaramiento</a:t>
            </a:r>
            <a:br>
              <a:rPr lang="es-AR" dirty="0" smtClean="0"/>
            </a:br>
            <a:r>
              <a:rPr lang="es-AR" dirty="0" smtClean="0"/>
              <a:t>conceptos</a:t>
            </a:r>
            <a:endParaRPr lang="es-AR"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772816"/>
            <a:ext cx="5733453" cy="3523127"/>
          </a:xfrm>
          <a:prstGeom prst="rect">
            <a:avLst/>
          </a:prstGeom>
        </p:spPr>
      </p:pic>
      <p:sp>
        <p:nvSpPr>
          <p:cNvPr id="5" name="4 CuadroTexto"/>
          <p:cNvSpPr txBox="1"/>
          <p:nvPr/>
        </p:nvSpPr>
        <p:spPr>
          <a:xfrm>
            <a:off x="5984973" y="2348880"/>
            <a:ext cx="2835499" cy="646331"/>
          </a:xfrm>
          <a:prstGeom prst="rect">
            <a:avLst/>
          </a:prstGeom>
          <a:noFill/>
        </p:spPr>
        <p:txBody>
          <a:bodyPr wrap="square" rtlCol="0">
            <a:spAutoFit/>
          </a:bodyPr>
          <a:lstStyle/>
          <a:p>
            <a:pPr algn="ctr"/>
            <a:r>
              <a:rPr lang="es-AR" dirty="0" smtClean="0">
                <a:latin typeface="Calibri" pitchFamily="34" charset="0"/>
              </a:rPr>
              <a:t>Aproximación del umbral en silencio</a:t>
            </a:r>
            <a:endParaRPr lang="es-AR" dirty="0">
              <a:latin typeface="Calibri" pitchFamily="34" charset="0"/>
            </a:endParaRPr>
          </a:p>
        </p:txBody>
      </p:sp>
      <p:cxnSp>
        <p:nvCxnSpPr>
          <p:cNvPr id="7" name="6 Conector recto de flecha"/>
          <p:cNvCxnSpPr/>
          <p:nvPr/>
        </p:nvCxnSpPr>
        <p:spPr>
          <a:xfrm flipH="1">
            <a:off x="5863367" y="3068960"/>
            <a:ext cx="1539355"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7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6763" y="5561776"/>
            <a:ext cx="6947161" cy="760555"/>
          </a:xfrm>
          <a:prstGeom prst="rect">
            <a:avLst/>
          </a:prstGeom>
        </p:spPr>
      </p:pic>
    </p:spTree>
    <p:extLst>
      <p:ext uri="{BB962C8B-B14F-4D97-AF65-F5344CB8AC3E}">
        <p14:creationId xmlns:p14="http://schemas.microsoft.com/office/powerpoint/2010/main" val="378277759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Detección de enmascaramiento</a:t>
            </a:r>
            <a:br>
              <a:rPr lang="es-AR" dirty="0" smtClean="0"/>
            </a:br>
            <a:r>
              <a:rPr lang="es-AR" dirty="0" smtClean="0"/>
              <a:t>conceptos</a:t>
            </a:r>
            <a:endParaRPr lang="es-AR" dirty="0"/>
          </a:p>
        </p:txBody>
      </p:sp>
      <p:sp>
        <p:nvSpPr>
          <p:cNvPr id="4" name="3 CuadroTexto"/>
          <p:cNvSpPr txBox="1"/>
          <p:nvPr/>
        </p:nvSpPr>
        <p:spPr>
          <a:xfrm>
            <a:off x="323528" y="1916832"/>
            <a:ext cx="8280920" cy="1477328"/>
          </a:xfrm>
          <a:prstGeom prst="rect">
            <a:avLst/>
          </a:prstGeom>
          <a:noFill/>
        </p:spPr>
        <p:txBody>
          <a:bodyPr wrap="square" rtlCol="0">
            <a:spAutoFit/>
          </a:bodyPr>
          <a:lstStyle/>
          <a:p>
            <a:r>
              <a:rPr lang="es-AR" dirty="0" smtClean="0">
                <a:latin typeface="Cambria" pitchFamily="18" charset="0"/>
              </a:rPr>
              <a:t>Enmascaramiento de frecuencia (o enmascaramiento auditivo)</a:t>
            </a:r>
          </a:p>
          <a:p>
            <a:endParaRPr lang="es-AR" dirty="0">
              <a:latin typeface="Cambria" pitchFamily="18" charset="0"/>
            </a:endParaRPr>
          </a:p>
          <a:p>
            <a:r>
              <a:rPr lang="es-AR" dirty="0" smtClean="0">
                <a:latin typeface="Cambria" pitchFamily="18" charset="0"/>
              </a:rPr>
              <a:t>	</a:t>
            </a:r>
            <a:r>
              <a:rPr lang="es-AR" dirty="0" smtClean="0">
                <a:latin typeface="Calibri" pitchFamily="34" charset="0"/>
              </a:rPr>
              <a:t>Se produce cuando un sonido tonal que se puede oír cuando es reproducido aisladamente, no se percibe en presencia de otro sonido más intenso y de frecuencia similar al primero.</a:t>
            </a:r>
            <a:endParaRPr lang="es-AR" dirty="0">
              <a:latin typeface="Calibri" pitchFamily="34" charset="0"/>
            </a:endParaRPr>
          </a:p>
        </p:txBody>
      </p:sp>
      <p:pic>
        <p:nvPicPr>
          <p:cNvPr id="5" name="4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3573015"/>
            <a:ext cx="6386432" cy="2821075"/>
          </a:xfrm>
          <a:prstGeom prst="rect">
            <a:avLst/>
          </a:prstGeom>
        </p:spPr>
      </p:pic>
    </p:spTree>
    <p:extLst>
      <p:ext uri="{BB962C8B-B14F-4D97-AF65-F5344CB8AC3E}">
        <p14:creationId xmlns:p14="http://schemas.microsoft.com/office/powerpoint/2010/main" val="155309257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Detección de enmascaramiento</a:t>
            </a:r>
            <a:br>
              <a:rPr lang="es-AR" dirty="0" smtClean="0"/>
            </a:br>
            <a:r>
              <a:rPr lang="es-AR" dirty="0" smtClean="0"/>
              <a:t>conceptos</a:t>
            </a:r>
            <a:endParaRPr lang="es-AR" dirty="0"/>
          </a:p>
        </p:txBody>
      </p:sp>
      <p:sp>
        <p:nvSpPr>
          <p:cNvPr id="4" name="3 CuadroTexto"/>
          <p:cNvSpPr txBox="1"/>
          <p:nvPr/>
        </p:nvSpPr>
        <p:spPr>
          <a:xfrm>
            <a:off x="323528" y="1916832"/>
            <a:ext cx="8352928" cy="1477328"/>
          </a:xfrm>
          <a:prstGeom prst="rect">
            <a:avLst/>
          </a:prstGeom>
          <a:noFill/>
        </p:spPr>
        <p:txBody>
          <a:bodyPr wrap="square" rtlCol="0">
            <a:spAutoFit/>
          </a:bodyPr>
          <a:lstStyle/>
          <a:p>
            <a:r>
              <a:rPr lang="es-AR" dirty="0" smtClean="0">
                <a:latin typeface="Cambria" pitchFamily="18" charset="0"/>
              </a:rPr>
              <a:t>Función spreading</a:t>
            </a:r>
          </a:p>
          <a:p>
            <a:endParaRPr lang="es-AR" dirty="0">
              <a:latin typeface="Cambria" pitchFamily="18" charset="0"/>
            </a:endParaRPr>
          </a:p>
          <a:p>
            <a:r>
              <a:rPr lang="es-AR" dirty="0" smtClean="0">
                <a:latin typeface="Cambria" pitchFamily="18" charset="0"/>
              </a:rPr>
              <a:t>	</a:t>
            </a:r>
            <a:r>
              <a:rPr lang="es-AR" dirty="0" smtClean="0">
                <a:latin typeface="Calibri" pitchFamily="34" charset="0"/>
              </a:rPr>
              <a:t>Es una función dependiente de la frecuencia que describe la extensión de la energía de excitación del tono enmascarador a lo largo de la membrana basilar. </a:t>
            </a:r>
            <a:r>
              <a:rPr lang="es-AR" dirty="0">
                <a:latin typeface="Calibri" pitchFamily="34" charset="0"/>
              </a:rPr>
              <a:t> </a:t>
            </a:r>
            <a:r>
              <a:rPr lang="es-AR" dirty="0" smtClean="0">
                <a:latin typeface="Calibri" pitchFamily="34" charset="0"/>
              </a:rPr>
              <a:t>Se determina en base a curvas de enmascaramiento experimentales</a:t>
            </a:r>
            <a:endParaRPr lang="es-AR" dirty="0">
              <a:latin typeface="Calibri" pitchFamily="34" charset="0"/>
            </a:endParaRPr>
          </a:p>
        </p:txBody>
      </p:sp>
      <p:pic>
        <p:nvPicPr>
          <p:cNvPr id="6" name="5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21" y="3631305"/>
            <a:ext cx="4481271" cy="2575564"/>
          </a:xfrm>
          <a:prstGeom prst="rect">
            <a:avLst/>
          </a:prstGeom>
        </p:spPr>
      </p:pic>
      <p:pic>
        <p:nvPicPr>
          <p:cNvPr id="7" name="6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132" y="3591361"/>
            <a:ext cx="4475555" cy="2565450"/>
          </a:xfrm>
          <a:prstGeom prst="rect">
            <a:avLst/>
          </a:prstGeom>
        </p:spPr>
      </p:pic>
    </p:spTree>
    <p:extLst>
      <p:ext uri="{BB962C8B-B14F-4D97-AF65-F5344CB8AC3E}">
        <p14:creationId xmlns:p14="http://schemas.microsoft.com/office/powerpoint/2010/main" val="168764732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0"/>
            <a:ext cx="5904656" cy="6858000"/>
          </a:xfrm>
          <a:prstGeom prst="rect">
            <a:avLst/>
          </a:prstGeom>
        </p:spPr>
      </p:pic>
      <mc:AlternateContent xmlns:mc="http://schemas.openxmlformats.org/markup-compatibility/2006" xmlns:a14="http://schemas.microsoft.com/office/drawing/2010/main">
        <mc:Choice Requires="a14">
          <p:sp>
            <p:nvSpPr>
              <p:cNvPr id="6" name="5 CuadroTexto"/>
              <p:cNvSpPr txBox="1"/>
              <p:nvPr/>
            </p:nvSpPr>
            <p:spPr>
              <a:xfrm>
                <a:off x="3563888" y="764704"/>
                <a:ext cx="1080120" cy="35747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s-AR" sz="800" b="0" i="1" smtClean="0">
                          <a:solidFill>
                            <a:srgbClr val="FF0000"/>
                          </a:solidFill>
                          <a:latin typeface="Cambria Math"/>
                        </a:rPr>
                        <m:t>𝑆𝑃𝐿</m:t>
                      </m:r>
                      <m:r>
                        <a:rPr lang="es-AR" sz="800" b="0" i="1" smtClean="0">
                          <a:solidFill>
                            <a:srgbClr val="FF0000"/>
                          </a:solidFill>
                          <a:latin typeface="Cambria Math"/>
                        </a:rPr>
                        <m:t>=20</m:t>
                      </m:r>
                      <m:func>
                        <m:funcPr>
                          <m:ctrlPr>
                            <a:rPr lang="es-AR" sz="800" b="0" i="1" smtClean="0">
                              <a:solidFill>
                                <a:srgbClr val="FF0000"/>
                              </a:solidFill>
                              <a:latin typeface="Cambria Math"/>
                            </a:rPr>
                          </m:ctrlPr>
                        </m:funcPr>
                        <m:fName>
                          <m:r>
                            <m:rPr>
                              <m:sty m:val="p"/>
                            </m:rPr>
                            <a:rPr lang="es-AR" sz="800" b="0" i="0" smtClean="0">
                              <a:solidFill>
                                <a:srgbClr val="FF0000"/>
                              </a:solidFill>
                              <a:latin typeface="Cambria Math"/>
                            </a:rPr>
                            <m:t>log</m:t>
                          </m:r>
                        </m:fName>
                        <m:e>
                          <m:f>
                            <m:fPr>
                              <m:ctrlPr>
                                <a:rPr lang="es-AR" sz="800" b="0" i="1" smtClean="0">
                                  <a:solidFill>
                                    <a:srgbClr val="FF0000"/>
                                  </a:solidFill>
                                  <a:latin typeface="Cambria Math"/>
                                </a:rPr>
                              </m:ctrlPr>
                            </m:fPr>
                            <m:num>
                              <m:r>
                                <a:rPr lang="es-AR" sz="800" b="0" i="1" smtClean="0">
                                  <a:solidFill>
                                    <a:srgbClr val="FF0000"/>
                                  </a:solidFill>
                                  <a:latin typeface="Cambria Math"/>
                                </a:rPr>
                                <m:t>𝑃</m:t>
                              </m:r>
                            </m:num>
                            <m:den>
                              <m:sSub>
                                <m:sSubPr>
                                  <m:ctrlPr>
                                    <a:rPr lang="es-AR" sz="800" b="0" i="1" smtClean="0">
                                      <a:solidFill>
                                        <a:srgbClr val="FF0000"/>
                                      </a:solidFill>
                                      <a:latin typeface="Cambria Math"/>
                                    </a:rPr>
                                  </m:ctrlPr>
                                </m:sSubPr>
                                <m:e>
                                  <m:r>
                                    <a:rPr lang="es-AR" sz="800" b="0" i="1" smtClean="0">
                                      <a:solidFill>
                                        <a:srgbClr val="FF0000"/>
                                      </a:solidFill>
                                      <a:latin typeface="Cambria Math"/>
                                    </a:rPr>
                                    <m:t>𝑃</m:t>
                                  </m:r>
                                </m:e>
                                <m:sub>
                                  <m:r>
                                    <a:rPr lang="es-AR" sz="800" b="0" i="1" smtClean="0">
                                      <a:solidFill>
                                        <a:srgbClr val="FF0000"/>
                                      </a:solidFill>
                                      <a:latin typeface="Cambria Math"/>
                                    </a:rPr>
                                    <m:t>𝑟𝑒𝑓</m:t>
                                  </m:r>
                                </m:sub>
                              </m:sSub>
                            </m:den>
                          </m:f>
                        </m:e>
                      </m:func>
                    </m:oMath>
                  </m:oMathPara>
                </a14:m>
                <a:endParaRPr lang="es-AR" sz="800" dirty="0"/>
              </a:p>
            </p:txBody>
          </p:sp>
        </mc:Choice>
        <mc:Fallback xmlns="">
          <p:sp>
            <p:nvSpPr>
              <p:cNvPr id="6" name="5 CuadroTexto"/>
              <p:cNvSpPr txBox="1">
                <a:spLocks noRot="1" noChangeAspect="1" noMove="1" noResize="1" noEditPoints="1" noAdjustHandles="1" noChangeArrowheads="1" noChangeShapeType="1" noTextEdit="1"/>
              </p:cNvSpPr>
              <p:nvPr/>
            </p:nvSpPr>
            <p:spPr>
              <a:xfrm>
                <a:off x="3563888" y="764704"/>
                <a:ext cx="1080120" cy="357470"/>
              </a:xfrm>
              <a:prstGeom prst="rect">
                <a:avLst/>
              </a:prstGeom>
              <a:blipFill rotWithShape="1">
                <a:blip r:embed="rId3"/>
                <a:stretch>
                  <a:fillRect/>
                </a:stretch>
              </a:blipFill>
            </p:spPr>
            <p:txBody>
              <a:bodyPr/>
              <a:lstStyle/>
              <a:p>
                <a:r>
                  <a:rPr lang="es-AR">
                    <a:noFill/>
                  </a:rPr>
                  <a:t> </a:t>
                </a:r>
              </a:p>
            </p:txBody>
          </p:sp>
        </mc:Fallback>
      </mc:AlternateContent>
      <p:cxnSp>
        <p:nvCxnSpPr>
          <p:cNvPr id="8" name="7 Conector recto de flecha"/>
          <p:cNvCxnSpPr/>
          <p:nvPr/>
        </p:nvCxnSpPr>
        <p:spPr>
          <a:xfrm flipV="1">
            <a:off x="4229962" y="548680"/>
            <a:ext cx="126014" cy="288032"/>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9 CuadroTexto"/>
          <p:cNvSpPr txBox="1"/>
          <p:nvPr/>
        </p:nvSpPr>
        <p:spPr>
          <a:xfrm>
            <a:off x="6649640" y="620688"/>
            <a:ext cx="2088232" cy="830997"/>
          </a:xfrm>
          <a:prstGeom prst="rect">
            <a:avLst/>
          </a:prstGeom>
          <a:noFill/>
        </p:spPr>
        <p:txBody>
          <a:bodyPr wrap="square" rtlCol="0">
            <a:spAutoFit/>
          </a:bodyPr>
          <a:lstStyle/>
          <a:p>
            <a:pPr marL="228600" indent="-228600">
              <a:buFont typeface="+mj-lt"/>
              <a:buAutoNum type="arabicParenR"/>
            </a:pPr>
            <a:r>
              <a:rPr lang="es-AR" sz="800" dirty="0" smtClean="0">
                <a:latin typeface="Calibri" pitchFamily="34" charset="0"/>
              </a:rPr>
              <a:t>Modelo de Terhardt.</a:t>
            </a:r>
          </a:p>
          <a:p>
            <a:pPr marL="228600" indent="-228600">
              <a:buFont typeface="+mj-lt"/>
              <a:buAutoNum type="arabicParenR"/>
            </a:pPr>
            <a:r>
              <a:rPr lang="es-AR" sz="800" dirty="0" smtClean="0">
                <a:latin typeface="Calibri" pitchFamily="34" charset="0"/>
              </a:rPr>
              <a:t>Modelo de Schroeder.</a:t>
            </a:r>
          </a:p>
          <a:p>
            <a:pPr marL="228600" indent="-228600">
              <a:buFont typeface="+mj-lt"/>
              <a:buAutoNum type="arabicParenR"/>
            </a:pPr>
            <a:r>
              <a:rPr lang="es-AR" sz="800" dirty="0" smtClean="0">
                <a:latin typeface="Calibri" pitchFamily="34" charset="0"/>
              </a:rPr>
              <a:t>Modelo de Schroeder modificado.</a:t>
            </a:r>
          </a:p>
          <a:p>
            <a:pPr marL="228600" indent="-228600">
              <a:buFont typeface="+mj-lt"/>
              <a:buAutoNum type="arabicParenR"/>
            </a:pPr>
            <a:r>
              <a:rPr lang="es-AR" sz="800" dirty="0" smtClean="0">
                <a:latin typeface="Calibri" pitchFamily="34" charset="0"/>
              </a:rPr>
              <a:t>ISO/IEC MPEG Psychoacoustic Model 2.</a:t>
            </a:r>
          </a:p>
          <a:p>
            <a:pPr marL="228600" indent="-228600">
              <a:buFont typeface="+mj-lt"/>
              <a:buAutoNum type="arabicParenR"/>
            </a:pPr>
            <a:r>
              <a:rPr lang="es-AR" sz="800" dirty="0">
                <a:latin typeface="Calibri" pitchFamily="34" charset="0"/>
              </a:rPr>
              <a:t>ISO/IEC MPEG Psychoacoustic </a:t>
            </a:r>
            <a:r>
              <a:rPr lang="es-AR" sz="800" dirty="0" smtClean="0">
                <a:latin typeface="Calibri" pitchFamily="34" charset="0"/>
              </a:rPr>
              <a:t>Model 1.</a:t>
            </a:r>
          </a:p>
          <a:p>
            <a:pPr marL="228600" indent="-228600">
              <a:buFont typeface="+mj-lt"/>
              <a:buAutoNum type="arabicParenR"/>
            </a:pPr>
            <a:endParaRPr lang="es-AR" sz="800" dirty="0">
              <a:latin typeface="Calibri" pitchFamily="34" charset="0"/>
            </a:endParaRPr>
          </a:p>
        </p:txBody>
      </p:sp>
      <p:sp>
        <p:nvSpPr>
          <p:cNvPr id="11" name="10 Abrir llave"/>
          <p:cNvSpPr/>
          <p:nvPr/>
        </p:nvSpPr>
        <p:spPr>
          <a:xfrm>
            <a:off x="6588224" y="637027"/>
            <a:ext cx="144016" cy="648072"/>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AR"/>
          </a:p>
        </p:txBody>
      </p:sp>
      <mc:AlternateContent xmlns:mc="http://schemas.openxmlformats.org/markup-compatibility/2006" xmlns:a14="http://schemas.microsoft.com/office/drawing/2010/main">
        <mc:Choice Requires="a14">
          <p:sp>
            <p:nvSpPr>
              <p:cNvPr id="12" name="11 CuadroTexto"/>
              <p:cNvSpPr txBox="1"/>
              <p:nvPr/>
            </p:nvSpPr>
            <p:spPr>
              <a:xfrm>
                <a:off x="6278311" y="1564236"/>
                <a:ext cx="1296145" cy="2308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s-AR" sz="900" i="1" smtClean="0">
                              <a:solidFill>
                                <a:srgbClr val="FF0000"/>
                              </a:solidFill>
                              <a:latin typeface="Cambria Math"/>
                            </a:rPr>
                          </m:ctrlPr>
                        </m:sSubPr>
                        <m:e>
                          <m:r>
                            <a:rPr lang="es-AR" sz="900" b="0" i="1" smtClean="0">
                              <a:solidFill>
                                <a:srgbClr val="FF0000"/>
                              </a:solidFill>
                              <a:latin typeface="Cambria Math"/>
                            </a:rPr>
                            <m:t>𝑝</m:t>
                          </m:r>
                        </m:e>
                        <m:sub>
                          <m:r>
                            <a:rPr lang="es-AR" sz="900" b="0" i="1" smtClean="0">
                              <a:solidFill>
                                <a:srgbClr val="FF0000"/>
                              </a:solidFill>
                              <a:latin typeface="Cambria Math"/>
                            </a:rPr>
                            <m:t>𝑖</m:t>
                          </m:r>
                        </m:sub>
                      </m:sSub>
                      <m:r>
                        <a:rPr lang="es-AR" sz="900" b="0" i="1" smtClean="0">
                          <a:solidFill>
                            <a:srgbClr val="FF0000"/>
                          </a:solidFill>
                          <a:latin typeface="Cambria Math"/>
                        </a:rPr>
                        <m:t>=</m:t>
                      </m:r>
                      <m:sSub>
                        <m:sSubPr>
                          <m:ctrlPr>
                            <a:rPr lang="es-AR" sz="900" b="0" i="1" smtClean="0">
                              <a:solidFill>
                                <a:srgbClr val="FF0000"/>
                              </a:solidFill>
                              <a:latin typeface="Cambria Math"/>
                            </a:rPr>
                          </m:ctrlPr>
                        </m:sSubPr>
                        <m:e>
                          <m:r>
                            <a:rPr lang="es-AR" sz="900" b="0" i="1" smtClean="0">
                              <a:solidFill>
                                <a:srgbClr val="FF0000"/>
                              </a:solidFill>
                              <a:latin typeface="Cambria Math"/>
                            </a:rPr>
                            <m:t>𝑆𝑃𝐿</m:t>
                          </m:r>
                        </m:e>
                        <m:sub>
                          <m:r>
                            <a:rPr lang="es-AR" sz="900" b="0" i="1" smtClean="0">
                              <a:solidFill>
                                <a:srgbClr val="FF0000"/>
                              </a:solidFill>
                              <a:latin typeface="Cambria Math"/>
                            </a:rPr>
                            <m:t>𝑖</m:t>
                          </m:r>
                        </m:sub>
                      </m:sSub>
                      <m:r>
                        <a:rPr lang="es-AR" sz="900" b="0" i="1" smtClean="0">
                          <a:solidFill>
                            <a:srgbClr val="FF0000"/>
                          </a:solidFill>
                          <a:latin typeface="Cambria Math"/>
                        </a:rPr>
                        <m:t>−</m:t>
                      </m:r>
                      <m:r>
                        <m:rPr>
                          <m:sty m:val="p"/>
                        </m:rPr>
                        <a:rPr lang="el-GR" sz="900" b="0" i="1" smtClean="0">
                          <a:solidFill>
                            <a:srgbClr val="FF0000"/>
                          </a:solidFill>
                          <a:latin typeface="Cambria Math"/>
                        </a:rPr>
                        <m:t>Δ</m:t>
                      </m:r>
                      <m:r>
                        <a:rPr lang="es-AR" sz="900" b="0" i="1" smtClean="0">
                          <a:solidFill>
                            <a:srgbClr val="FF0000"/>
                          </a:solidFill>
                          <a:latin typeface="Cambria Math"/>
                        </a:rPr>
                        <m:t>𝐿</m:t>
                      </m:r>
                      <m:r>
                        <a:rPr lang="es-AR" sz="900" b="0" i="1" smtClean="0">
                          <a:solidFill>
                            <a:srgbClr val="FF0000"/>
                          </a:solidFill>
                          <a:latin typeface="Cambria Math"/>
                        </a:rPr>
                        <m:t>+</m:t>
                      </m:r>
                      <m:r>
                        <a:rPr lang="es-AR" sz="900" b="0" i="1" smtClean="0">
                          <a:solidFill>
                            <a:srgbClr val="FF0000"/>
                          </a:solidFill>
                          <a:latin typeface="Cambria Math"/>
                        </a:rPr>
                        <m:t>𝐹</m:t>
                      </m:r>
                    </m:oMath>
                  </m:oMathPara>
                </a14:m>
                <a:endParaRPr lang="es-AR" sz="900" dirty="0">
                  <a:solidFill>
                    <a:srgbClr val="FF0000"/>
                  </a:solidFill>
                </a:endParaRPr>
              </a:p>
            </p:txBody>
          </p:sp>
        </mc:Choice>
        <mc:Fallback xmlns="">
          <p:sp>
            <p:nvSpPr>
              <p:cNvPr id="12" name="11 CuadroTexto"/>
              <p:cNvSpPr txBox="1">
                <a:spLocks noRot="1" noChangeAspect="1" noMove="1" noResize="1" noEditPoints="1" noAdjustHandles="1" noChangeArrowheads="1" noChangeShapeType="1" noTextEdit="1"/>
              </p:cNvSpPr>
              <p:nvPr/>
            </p:nvSpPr>
            <p:spPr>
              <a:xfrm>
                <a:off x="6278311" y="1564236"/>
                <a:ext cx="1296145" cy="230832"/>
              </a:xfrm>
              <a:prstGeom prst="rect">
                <a:avLst/>
              </a:prstGeom>
              <a:blipFill rotWithShape="1">
                <a:blip r:embed="rId4"/>
                <a:stretch>
                  <a:fillRect/>
                </a:stretch>
              </a:blipFill>
            </p:spPr>
            <p:txBody>
              <a:bodyPr/>
              <a:lstStyle/>
              <a:p>
                <a:r>
                  <a:rPr lang="es-AR">
                    <a:noFill/>
                  </a:rPr>
                  <a:t> </a:t>
                </a:r>
              </a:p>
            </p:txBody>
          </p:sp>
        </mc:Fallback>
      </mc:AlternateContent>
      <p:cxnSp>
        <p:nvCxnSpPr>
          <p:cNvPr id="14" name="13 Conector recto de flecha"/>
          <p:cNvCxnSpPr>
            <a:stCxn id="12" idx="1"/>
          </p:cNvCxnSpPr>
          <p:nvPr/>
        </p:nvCxnSpPr>
        <p:spPr>
          <a:xfrm flipH="1" flipV="1">
            <a:off x="5918275" y="1671959"/>
            <a:ext cx="360036" cy="7693"/>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 name="16 CuadroTexto"/>
              <p:cNvSpPr txBox="1"/>
              <p:nvPr/>
            </p:nvSpPr>
            <p:spPr>
              <a:xfrm>
                <a:off x="6485830" y="2996952"/>
                <a:ext cx="1368152" cy="54681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s-AR" sz="900" i="1" smtClean="0">
                              <a:solidFill>
                                <a:srgbClr val="FF0000"/>
                              </a:solidFill>
                              <a:latin typeface="Cambria Math"/>
                            </a:rPr>
                          </m:ctrlPr>
                        </m:sSubPr>
                        <m:e>
                          <m:r>
                            <a:rPr lang="es-AR" sz="900" b="0" i="1" smtClean="0">
                              <a:solidFill>
                                <a:srgbClr val="FF0000"/>
                              </a:solidFill>
                              <a:latin typeface="Cambria Math"/>
                            </a:rPr>
                            <m:t>𝑃</m:t>
                          </m:r>
                        </m:e>
                        <m:sub>
                          <m:r>
                            <a:rPr lang="es-AR" sz="900" b="0" i="1" smtClean="0">
                              <a:solidFill>
                                <a:srgbClr val="FF0000"/>
                              </a:solidFill>
                              <a:latin typeface="Cambria Math"/>
                            </a:rPr>
                            <m:t>𝑐𝑜𝑚𝑏</m:t>
                          </m:r>
                        </m:sub>
                      </m:sSub>
                      <m:r>
                        <a:rPr lang="es-AR" sz="900" b="0" i="1" smtClean="0">
                          <a:solidFill>
                            <a:srgbClr val="FF0000"/>
                          </a:solidFill>
                          <a:latin typeface="Cambria Math"/>
                        </a:rPr>
                        <m:t>=</m:t>
                      </m:r>
                      <m:sSup>
                        <m:sSupPr>
                          <m:ctrlPr>
                            <a:rPr lang="es-AR" sz="900" b="0" i="1" smtClean="0">
                              <a:solidFill>
                                <a:srgbClr val="FF0000"/>
                              </a:solidFill>
                              <a:latin typeface="Cambria Math"/>
                            </a:rPr>
                          </m:ctrlPr>
                        </m:sSupPr>
                        <m:e>
                          <m:d>
                            <m:dPr>
                              <m:begChr m:val="["/>
                              <m:endChr m:val="]"/>
                              <m:ctrlPr>
                                <a:rPr lang="es-AR" sz="900" b="0" i="1" smtClean="0">
                                  <a:solidFill>
                                    <a:srgbClr val="FF0000"/>
                                  </a:solidFill>
                                  <a:latin typeface="Cambria Math"/>
                                </a:rPr>
                              </m:ctrlPr>
                            </m:dPr>
                            <m:e>
                              <m:nary>
                                <m:naryPr>
                                  <m:chr m:val="∑"/>
                                  <m:ctrlPr>
                                    <a:rPr lang="es-AR" sz="900" b="0" i="1" smtClean="0">
                                      <a:solidFill>
                                        <a:srgbClr val="FF0000"/>
                                      </a:solidFill>
                                      <a:latin typeface="Cambria Math"/>
                                    </a:rPr>
                                  </m:ctrlPr>
                                </m:naryPr>
                                <m:sub>
                                  <m:r>
                                    <m:rPr>
                                      <m:brk m:alnAt="23"/>
                                    </m:rPr>
                                    <a:rPr lang="es-AR" sz="900" b="0" i="1" smtClean="0">
                                      <a:solidFill>
                                        <a:srgbClr val="FF0000"/>
                                      </a:solidFill>
                                      <a:latin typeface="Cambria Math"/>
                                    </a:rPr>
                                    <m:t>𝑖</m:t>
                                  </m:r>
                                  <m:r>
                                    <a:rPr lang="es-AR" sz="900" b="0" i="1" smtClean="0">
                                      <a:solidFill>
                                        <a:srgbClr val="FF0000"/>
                                      </a:solidFill>
                                      <a:latin typeface="Cambria Math"/>
                                    </a:rPr>
                                    <m:t>=1</m:t>
                                  </m:r>
                                </m:sub>
                                <m:sup>
                                  <m:r>
                                    <a:rPr lang="es-AR" sz="900" b="0" i="1" smtClean="0">
                                      <a:solidFill>
                                        <a:srgbClr val="FF0000"/>
                                      </a:solidFill>
                                      <a:latin typeface="Cambria Math"/>
                                    </a:rPr>
                                    <m:t>𝑛</m:t>
                                  </m:r>
                                </m:sup>
                                <m:e>
                                  <m:sSup>
                                    <m:sSupPr>
                                      <m:ctrlPr>
                                        <a:rPr lang="es-AR" sz="900" b="0" i="1" smtClean="0">
                                          <a:solidFill>
                                            <a:srgbClr val="FF0000"/>
                                          </a:solidFill>
                                          <a:latin typeface="Cambria Math"/>
                                        </a:rPr>
                                      </m:ctrlPr>
                                    </m:sSupPr>
                                    <m:e>
                                      <m:d>
                                        <m:dPr>
                                          <m:ctrlPr>
                                            <a:rPr lang="es-AR" sz="900" b="0" i="1" smtClean="0">
                                              <a:solidFill>
                                                <a:srgbClr val="FF0000"/>
                                              </a:solidFill>
                                              <a:latin typeface="Cambria Math"/>
                                            </a:rPr>
                                          </m:ctrlPr>
                                        </m:dPr>
                                        <m:e>
                                          <m:f>
                                            <m:fPr>
                                              <m:ctrlPr>
                                                <a:rPr lang="es-AR" sz="900" b="0" i="1" smtClean="0">
                                                  <a:solidFill>
                                                    <a:srgbClr val="FF0000"/>
                                                  </a:solidFill>
                                                  <a:latin typeface="Cambria Math"/>
                                                </a:rPr>
                                              </m:ctrlPr>
                                            </m:fPr>
                                            <m:num>
                                              <m:sSub>
                                                <m:sSubPr>
                                                  <m:ctrlPr>
                                                    <a:rPr lang="es-AR" sz="900" b="0" i="1" smtClean="0">
                                                      <a:solidFill>
                                                        <a:srgbClr val="FF0000"/>
                                                      </a:solidFill>
                                                      <a:latin typeface="Cambria Math"/>
                                                    </a:rPr>
                                                  </m:ctrlPr>
                                                </m:sSubPr>
                                                <m:e>
                                                  <m:r>
                                                    <a:rPr lang="es-AR" sz="900" b="0" i="1" smtClean="0">
                                                      <a:solidFill>
                                                        <a:srgbClr val="FF0000"/>
                                                      </a:solidFill>
                                                      <a:latin typeface="Cambria Math"/>
                                                    </a:rPr>
                                                    <m:t>𝑝</m:t>
                                                  </m:r>
                                                </m:e>
                                                <m:sub>
                                                  <m:r>
                                                    <a:rPr lang="es-AR" sz="900" b="0" i="1" smtClean="0">
                                                      <a:solidFill>
                                                        <a:srgbClr val="FF0000"/>
                                                      </a:solidFill>
                                                      <a:latin typeface="Cambria Math"/>
                                                    </a:rPr>
                                                    <m:t>𝑖</m:t>
                                                  </m:r>
                                                </m:sub>
                                              </m:sSub>
                                            </m:num>
                                            <m:den>
                                              <m:r>
                                                <a:rPr lang="es-AR" sz="900" b="0" i="1" smtClean="0">
                                                  <a:solidFill>
                                                    <a:srgbClr val="FF0000"/>
                                                  </a:solidFill>
                                                  <a:latin typeface="Cambria Math"/>
                                                </a:rPr>
                                                <m:t>10</m:t>
                                              </m:r>
                                            </m:den>
                                          </m:f>
                                        </m:e>
                                      </m:d>
                                    </m:e>
                                    <m:sup>
                                      <m:r>
                                        <m:rPr>
                                          <m:sty m:val="p"/>
                                        </m:rPr>
                                        <a:rPr lang="el-GR" sz="900" b="0" i="1" smtClean="0">
                                          <a:solidFill>
                                            <a:srgbClr val="FF0000"/>
                                          </a:solidFill>
                                          <a:latin typeface="Cambria Math"/>
                                        </a:rPr>
                                        <m:t>α</m:t>
                                      </m:r>
                                    </m:sup>
                                  </m:sSup>
                                </m:e>
                              </m:nary>
                            </m:e>
                          </m:d>
                        </m:e>
                        <m:sup>
                          <m:f>
                            <m:fPr>
                              <m:ctrlPr>
                                <a:rPr lang="es-AR" sz="900" b="0" i="1" smtClean="0">
                                  <a:solidFill>
                                    <a:srgbClr val="FF0000"/>
                                  </a:solidFill>
                                  <a:latin typeface="Cambria Math"/>
                                </a:rPr>
                              </m:ctrlPr>
                            </m:fPr>
                            <m:num>
                              <m:r>
                                <a:rPr lang="es-AR" sz="900" b="0" i="1" smtClean="0">
                                  <a:solidFill>
                                    <a:srgbClr val="FF0000"/>
                                  </a:solidFill>
                                  <a:latin typeface="Cambria Math"/>
                                </a:rPr>
                                <m:t>1</m:t>
                              </m:r>
                            </m:num>
                            <m:den>
                              <m:r>
                                <m:rPr>
                                  <m:sty m:val="p"/>
                                </m:rPr>
                                <a:rPr lang="el-GR" sz="900" b="0" i="1" smtClean="0">
                                  <a:solidFill>
                                    <a:srgbClr val="FF0000"/>
                                  </a:solidFill>
                                  <a:latin typeface="Cambria Math"/>
                                </a:rPr>
                                <m:t>α</m:t>
                              </m:r>
                            </m:den>
                          </m:f>
                        </m:sup>
                      </m:sSup>
                    </m:oMath>
                  </m:oMathPara>
                </a14:m>
                <a:endParaRPr lang="es-AR" sz="900" dirty="0"/>
              </a:p>
            </p:txBody>
          </p:sp>
        </mc:Choice>
        <mc:Fallback xmlns="">
          <p:sp>
            <p:nvSpPr>
              <p:cNvPr id="17" name="16 CuadroTexto"/>
              <p:cNvSpPr txBox="1">
                <a:spLocks noRot="1" noChangeAspect="1" noMove="1" noResize="1" noEditPoints="1" noAdjustHandles="1" noChangeArrowheads="1" noChangeShapeType="1" noTextEdit="1"/>
              </p:cNvSpPr>
              <p:nvPr/>
            </p:nvSpPr>
            <p:spPr>
              <a:xfrm>
                <a:off x="6485830" y="2996952"/>
                <a:ext cx="1368152" cy="546816"/>
              </a:xfrm>
              <a:prstGeom prst="rect">
                <a:avLst/>
              </a:prstGeom>
              <a:blipFill rotWithShape="1">
                <a:blip r:embed="rId5"/>
                <a:stretch>
                  <a:fillRect t="-66292" r="-22768" b="-125843"/>
                </a:stretch>
              </a:blipFill>
            </p:spPr>
            <p:txBody>
              <a:bodyPr/>
              <a:lstStyle/>
              <a:p>
                <a:r>
                  <a:rPr lang="es-AR">
                    <a:noFill/>
                  </a:rPr>
                  <a:t> </a:t>
                </a:r>
              </a:p>
            </p:txBody>
          </p:sp>
        </mc:Fallback>
      </mc:AlternateContent>
      <p:cxnSp>
        <p:nvCxnSpPr>
          <p:cNvPr id="19" name="18 Conector recto de flecha"/>
          <p:cNvCxnSpPr/>
          <p:nvPr/>
        </p:nvCxnSpPr>
        <p:spPr>
          <a:xfrm flipH="1">
            <a:off x="6041476" y="3356992"/>
            <a:ext cx="47367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32081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animBg="1"/>
      <p:bldP spid="12" grpId="0"/>
      <p:bldP spid="1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Detección de enmascaramiento</a:t>
            </a:r>
            <a:br>
              <a:rPr lang="es-AR" dirty="0" smtClean="0"/>
            </a:br>
            <a:r>
              <a:rPr lang="es-AR" dirty="0" smtClean="0"/>
              <a:t>ejemplo</a:t>
            </a:r>
            <a:endParaRPr lang="es-AR"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457324"/>
            <a:ext cx="8424936" cy="5400676"/>
          </a:xfrm>
          <a:prstGeom prst="rect">
            <a:avLst/>
          </a:prstGeom>
        </p:spPr>
      </p:pic>
      <p:sp>
        <p:nvSpPr>
          <p:cNvPr id="5" name="4 CuadroTexto"/>
          <p:cNvSpPr txBox="1"/>
          <p:nvPr/>
        </p:nvSpPr>
        <p:spPr>
          <a:xfrm>
            <a:off x="8008047" y="2231902"/>
            <a:ext cx="879255" cy="369332"/>
          </a:xfrm>
          <a:prstGeom prst="rect">
            <a:avLst/>
          </a:prstGeom>
          <a:noFill/>
        </p:spPr>
        <p:txBody>
          <a:bodyPr wrap="square" rtlCol="0">
            <a:spAutoFit/>
          </a:bodyPr>
          <a:lstStyle/>
          <a:p>
            <a:r>
              <a:rPr lang="es-AR" b="1" i="1" dirty="0" smtClean="0">
                <a:latin typeface="Calibri" pitchFamily="34" charset="0"/>
              </a:rPr>
              <a:t>400 Hz</a:t>
            </a:r>
            <a:endParaRPr lang="es-AR" b="1" i="1" dirty="0">
              <a:latin typeface="Calibri" pitchFamily="34" charset="0"/>
            </a:endParaRPr>
          </a:p>
        </p:txBody>
      </p:sp>
      <p:sp>
        <p:nvSpPr>
          <p:cNvPr id="6" name="5 CuadroTexto"/>
          <p:cNvSpPr txBox="1"/>
          <p:nvPr/>
        </p:nvSpPr>
        <p:spPr>
          <a:xfrm>
            <a:off x="8008047" y="3397642"/>
            <a:ext cx="879255" cy="369332"/>
          </a:xfrm>
          <a:prstGeom prst="rect">
            <a:avLst/>
          </a:prstGeom>
          <a:noFill/>
        </p:spPr>
        <p:txBody>
          <a:bodyPr wrap="square" rtlCol="0">
            <a:spAutoFit/>
          </a:bodyPr>
          <a:lstStyle/>
          <a:p>
            <a:r>
              <a:rPr lang="es-AR" b="1" i="1" dirty="0" smtClean="0">
                <a:latin typeface="Calibri" pitchFamily="34" charset="0"/>
              </a:rPr>
              <a:t>600 Hz</a:t>
            </a:r>
            <a:endParaRPr lang="es-AR" b="1" i="1" dirty="0">
              <a:latin typeface="Calibri" pitchFamily="34" charset="0"/>
            </a:endParaRPr>
          </a:p>
        </p:txBody>
      </p:sp>
      <p:sp>
        <p:nvSpPr>
          <p:cNvPr id="7" name="6 CuadroTexto"/>
          <p:cNvSpPr txBox="1"/>
          <p:nvPr/>
        </p:nvSpPr>
        <p:spPr>
          <a:xfrm>
            <a:off x="8008047" y="4617186"/>
            <a:ext cx="936104" cy="369332"/>
          </a:xfrm>
          <a:prstGeom prst="rect">
            <a:avLst/>
          </a:prstGeom>
          <a:noFill/>
        </p:spPr>
        <p:txBody>
          <a:bodyPr wrap="square" rtlCol="0">
            <a:spAutoFit/>
          </a:bodyPr>
          <a:lstStyle/>
          <a:p>
            <a:r>
              <a:rPr lang="es-AR" b="1" i="1" dirty="0" smtClean="0">
                <a:latin typeface="Calibri" pitchFamily="34" charset="0"/>
              </a:rPr>
              <a:t>750 Hz</a:t>
            </a:r>
            <a:endParaRPr lang="es-AR" b="1" i="1" dirty="0">
              <a:latin typeface="Calibri" pitchFamily="34" charset="0"/>
            </a:endParaRPr>
          </a:p>
        </p:txBody>
      </p:sp>
      <p:sp>
        <p:nvSpPr>
          <p:cNvPr id="8" name="7 CuadroTexto"/>
          <p:cNvSpPr txBox="1"/>
          <p:nvPr/>
        </p:nvSpPr>
        <p:spPr>
          <a:xfrm>
            <a:off x="8008047" y="5805264"/>
            <a:ext cx="1135953" cy="369332"/>
          </a:xfrm>
          <a:prstGeom prst="rect">
            <a:avLst/>
          </a:prstGeom>
          <a:noFill/>
        </p:spPr>
        <p:txBody>
          <a:bodyPr wrap="square" rtlCol="0">
            <a:spAutoFit/>
          </a:bodyPr>
          <a:lstStyle/>
          <a:p>
            <a:r>
              <a:rPr lang="es-AR" b="1" i="1" dirty="0" smtClean="0">
                <a:latin typeface="Calibri" pitchFamily="34" charset="0"/>
              </a:rPr>
              <a:t>1000 Hz</a:t>
            </a:r>
            <a:endParaRPr lang="es-AR" b="1" i="1" dirty="0">
              <a:latin typeface="Calibri" pitchFamily="34" charset="0"/>
            </a:endParaRPr>
          </a:p>
        </p:txBody>
      </p:sp>
      <p:pic>
        <p:nvPicPr>
          <p:cNvPr id="9" name="8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586225"/>
            <a:ext cx="8491766" cy="5161916"/>
          </a:xfrm>
          <a:prstGeom prst="rect">
            <a:avLst/>
          </a:prstGeom>
        </p:spPr>
      </p:pic>
      <p:sp>
        <p:nvSpPr>
          <p:cNvPr id="3" name="2 CuadroTexto"/>
          <p:cNvSpPr txBox="1"/>
          <p:nvPr/>
        </p:nvSpPr>
        <p:spPr>
          <a:xfrm>
            <a:off x="6224248" y="3565987"/>
            <a:ext cx="1740950" cy="707886"/>
          </a:xfrm>
          <a:prstGeom prst="rect">
            <a:avLst/>
          </a:prstGeom>
          <a:noFill/>
        </p:spPr>
        <p:txBody>
          <a:bodyPr wrap="square" rtlCol="0">
            <a:spAutoFit/>
          </a:bodyPr>
          <a:lstStyle/>
          <a:p>
            <a:r>
              <a:rPr lang="es-AR" sz="2000" b="1" dirty="0" smtClean="0">
                <a:solidFill>
                  <a:srgbClr val="FF0000"/>
                </a:solidFill>
                <a:latin typeface="Simplified Arabic Fixed" pitchFamily="49" charset="-78"/>
                <a:cs typeface="Simplified Arabic Fixed" pitchFamily="49" charset="-78"/>
              </a:rPr>
              <a:t>Puede ser descartada</a:t>
            </a:r>
            <a:endParaRPr lang="es-AR" sz="2000" b="1" dirty="0">
              <a:solidFill>
                <a:srgbClr val="FF0000"/>
              </a:solidFill>
              <a:latin typeface="Simplified Arabic Fixed" pitchFamily="49" charset="-78"/>
              <a:cs typeface="Simplified Arabic Fixed" pitchFamily="49" charset="-78"/>
            </a:endParaRPr>
          </a:p>
        </p:txBody>
      </p:sp>
      <p:cxnSp>
        <p:nvCxnSpPr>
          <p:cNvPr id="11" name="10 Conector recto de flecha"/>
          <p:cNvCxnSpPr/>
          <p:nvPr/>
        </p:nvCxnSpPr>
        <p:spPr>
          <a:xfrm flipH="1">
            <a:off x="5364088" y="4157662"/>
            <a:ext cx="860160" cy="45952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7384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539552" y="5517232"/>
            <a:ext cx="8077200" cy="937248"/>
          </a:xfrm>
        </p:spPr>
        <p:txBody>
          <a:bodyPr/>
          <a:lstStyle/>
          <a:p>
            <a:pPr algn="ctr"/>
            <a:r>
              <a:rPr lang="es-AR" dirty="0" smtClean="0"/>
              <a:t>Detección de extremos locales</a:t>
            </a:r>
            <a:endParaRPr lang="es-AR" dirty="0"/>
          </a:p>
        </p:txBody>
      </p:sp>
      <p:pic>
        <p:nvPicPr>
          <p:cNvPr id="6" name="5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332656"/>
            <a:ext cx="8928991" cy="4413498"/>
          </a:xfrm>
          <a:prstGeom prst="rect">
            <a:avLst/>
          </a:prstGeom>
        </p:spPr>
      </p:pic>
    </p:spTree>
    <p:extLst>
      <p:ext uri="{BB962C8B-B14F-4D97-AF65-F5344CB8AC3E}">
        <p14:creationId xmlns:p14="http://schemas.microsoft.com/office/powerpoint/2010/main" val="184808267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Detección de extremos locales</a:t>
            </a:r>
            <a:endParaRPr lang="es-AR" dirty="0"/>
          </a:p>
        </p:txBody>
      </p:sp>
      <p:sp>
        <p:nvSpPr>
          <p:cNvPr id="4" name="3 CuadroTexto"/>
          <p:cNvSpPr txBox="1"/>
          <p:nvPr/>
        </p:nvSpPr>
        <p:spPr>
          <a:xfrm>
            <a:off x="449504" y="2095718"/>
            <a:ext cx="648072" cy="400110"/>
          </a:xfrm>
          <a:prstGeom prst="rect">
            <a:avLst/>
          </a:prstGeom>
          <a:noFill/>
        </p:spPr>
        <p:txBody>
          <a:bodyPr wrap="square" rtlCol="0">
            <a:spAutoFit/>
          </a:bodyPr>
          <a:lstStyle/>
          <a:p>
            <a:r>
              <a:rPr lang="es-AR" sz="2000" dirty="0" smtClean="0">
                <a:latin typeface="Calibri" pitchFamily="34" charset="0"/>
              </a:rPr>
              <a:t>IMF</a:t>
            </a:r>
            <a:endParaRPr lang="es-AR" sz="2000" dirty="0">
              <a:latin typeface="Calibri" pitchFamily="34" charset="0"/>
            </a:endParaRPr>
          </a:p>
        </p:txBody>
      </p:sp>
      <p:sp>
        <p:nvSpPr>
          <p:cNvPr id="5" name="4 CuadroTexto"/>
          <p:cNvSpPr txBox="1"/>
          <p:nvPr/>
        </p:nvSpPr>
        <p:spPr>
          <a:xfrm>
            <a:off x="2123728" y="2126496"/>
            <a:ext cx="6840760" cy="369332"/>
          </a:xfrm>
          <a:prstGeom prst="rect">
            <a:avLst/>
          </a:prstGeom>
          <a:noFill/>
        </p:spPr>
        <p:txBody>
          <a:bodyPr wrap="square" rtlCol="0">
            <a:spAutoFit/>
          </a:bodyPr>
          <a:lstStyle/>
          <a:p>
            <a:r>
              <a:rPr lang="es-AR" dirty="0" smtClean="0">
                <a:latin typeface="Calibri" pitchFamily="34" charset="0"/>
              </a:rPr>
              <a:t>Funciones oscilatorias de media local nula y centradas respecto al cero.</a:t>
            </a:r>
            <a:endParaRPr lang="es-AR" dirty="0">
              <a:latin typeface="Calibri" pitchFamily="34" charset="0"/>
            </a:endParaRPr>
          </a:p>
        </p:txBody>
      </p:sp>
      <p:cxnSp>
        <p:nvCxnSpPr>
          <p:cNvPr id="7" name="6 Conector recto de flecha"/>
          <p:cNvCxnSpPr/>
          <p:nvPr/>
        </p:nvCxnSpPr>
        <p:spPr>
          <a:xfrm>
            <a:off x="1187624" y="2295773"/>
            <a:ext cx="792088"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7 CuadroTexto"/>
          <p:cNvSpPr txBox="1"/>
          <p:nvPr/>
        </p:nvSpPr>
        <p:spPr>
          <a:xfrm>
            <a:off x="1159417" y="3652427"/>
            <a:ext cx="7632848" cy="369332"/>
          </a:xfrm>
          <a:prstGeom prst="rect">
            <a:avLst/>
          </a:prstGeom>
          <a:noFill/>
        </p:spPr>
        <p:txBody>
          <a:bodyPr wrap="square" rtlCol="0">
            <a:spAutoFit/>
          </a:bodyPr>
          <a:lstStyle/>
          <a:p>
            <a:r>
              <a:rPr lang="es-AR" dirty="0" smtClean="0">
                <a:latin typeface="Calibri" pitchFamily="34" charset="0"/>
              </a:rPr>
              <a:t>Enviar al extremo receptor sólo los extremos locales de las IMF sobrevivientes</a:t>
            </a:r>
            <a:endParaRPr lang="es-AR" dirty="0">
              <a:latin typeface="Calibri" pitchFamily="34" charset="0"/>
            </a:endParaRPr>
          </a:p>
        </p:txBody>
      </p:sp>
      <p:cxnSp>
        <p:nvCxnSpPr>
          <p:cNvPr id="10" name="9 Conector recto de flecha"/>
          <p:cNvCxnSpPr/>
          <p:nvPr/>
        </p:nvCxnSpPr>
        <p:spPr>
          <a:xfrm>
            <a:off x="5004048" y="2495828"/>
            <a:ext cx="0" cy="10771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10 CuadroTexto"/>
          <p:cNvSpPr txBox="1"/>
          <p:nvPr/>
        </p:nvSpPr>
        <p:spPr>
          <a:xfrm>
            <a:off x="5148064" y="2805008"/>
            <a:ext cx="3248157" cy="369332"/>
          </a:xfrm>
          <a:prstGeom prst="rect">
            <a:avLst/>
          </a:prstGeom>
          <a:noFill/>
        </p:spPr>
        <p:txBody>
          <a:bodyPr wrap="square" rtlCol="0">
            <a:spAutoFit/>
          </a:bodyPr>
          <a:lstStyle/>
          <a:p>
            <a:r>
              <a:rPr lang="es-AR" dirty="0" smtClean="0">
                <a:latin typeface="Calibri" pitchFamily="34" charset="0"/>
              </a:rPr>
              <a:t>Aprovechando esta propiedad</a:t>
            </a:r>
            <a:endParaRPr lang="es-AR" dirty="0">
              <a:latin typeface="Calibri" pitchFamily="34" charset="0"/>
            </a:endParaRPr>
          </a:p>
        </p:txBody>
      </p:sp>
      <p:sp>
        <p:nvSpPr>
          <p:cNvPr id="12" name="11 CuadroTexto"/>
          <p:cNvSpPr txBox="1"/>
          <p:nvPr/>
        </p:nvSpPr>
        <p:spPr>
          <a:xfrm>
            <a:off x="2708774" y="4883811"/>
            <a:ext cx="4590547" cy="369332"/>
          </a:xfrm>
          <a:prstGeom prst="rect">
            <a:avLst/>
          </a:prstGeom>
          <a:noFill/>
        </p:spPr>
        <p:txBody>
          <a:bodyPr wrap="square" rtlCol="0">
            <a:spAutoFit/>
          </a:bodyPr>
          <a:lstStyle/>
          <a:p>
            <a:r>
              <a:rPr lang="es-AR" dirty="0" smtClean="0">
                <a:latin typeface="Calibri" pitchFamily="34" charset="0"/>
              </a:rPr>
              <a:t>Se reduce la cantidad de información a enviar</a:t>
            </a:r>
            <a:endParaRPr lang="es-AR" dirty="0">
              <a:latin typeface="Calibri" pitchFamily="34" charset="0"/>
            </a:endParaRPr>
          </a:p>
        </p:txBody>
      </p:sp>
      <p:cxnSp>
        <p:nvCxnSpPr>
          <p:cNvPr id="16" name="15 Conector recto de flecha"/>
          <p:cNvCxnSpPr/>
          <p:nvPr/>
        </p:nvCxnSpPr>
        <p:spPr>
          <a:xfrm>
            <a:off x="5004048" y="4149080"/>
            <a:ext cx="0" cy="734731"/>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 name="2 CuadroTexto"/>
          <p:cNvSpPr txBox="1"/>
          <p:nvPr/>
        </p:nvSpPr>
        <p:spPr>
          <a:xfrm>
            <a:off x="3110006" y="5828248"/>
            <a:ext cx="3788083" cy="400110"/>
          </a:xfrm>
          <a:prstGeom prst="rect">
            <a:avLst/>
          </a:prstGeom>
          <a:noFill/>
        </p:spPr>
        <p:txBody>
          <a:bodyPr wrap="square" rtlCol="0">
            <a:spAutoFit/>
          </a:bodyPr>
          <a:lstStyle/>
          <a:p>
            <a:r>
              <a:rPr lang="es-AR" sz="2000" b="1" dirty="0" smtClean="0">
                <a:solidFill>
                  <a:srgbClr val="FF0000"/>
                </a:solidFill>
                <a:latin typeface="Calibri" pitchFamily="34" charset="0"/>
              </a:rPr>
              <a:t>Aumenta el factor de compresión</a:t>
            </a:r>
            <a:endParaRPr lang="es-AR" sz="2000" b="1" dirty="0">
              <a:solidFill>
                <a:srgbClr val="FF0000"/>
              </a:solidFill>
              <a:latin typeface="Calibri" pitchFamily="34" charset="0"/>
            </a:endParaRPr>
          </a:p>
        </p:txBody>
      </p:sp>
      <p:cxnSp>
        <p:nvCxnSpPr>
          <p:cNvPr id="9" name="8 Conector recto de flecha"/>
          <p:cNvCxnSpPr>
            <a:endCxn id="3" idx="0"/>
          </p:cNvCxnSpPr>
          <p:nvPr/>
        </p:nvCxnSpPr>
        <p:spPr>
          <a:xfrm>
            <a:off x="5004048" y="5253143"/>
            <a:ext cx="0" cy="57510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3797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3688" y="6663"/>
            <a:ext cx="5616623" cy="6858000"/>
          </a:xfrm>
          <a:prstGeom prst="rect">
            <a:avLst/>
          </a:prstGeom>
        </p:spPr>
      </p:pic>
    </p:spTree>
    <p:extLst>
      <p:ext uri="{BB962C8B-B14F-4D97-AF65-F5344CB8AC3E}">
        <p14:creationId xmlns:p14="http://schemas.microsoft.com/office/powerpoint/2010/main" val="11549735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Códecs perceptuales</a:t>
            </a:r>
            <a:endParaRPr lang="es-AR" dirty="0"/>
          </a:p>
        </p:txBody>
      </p:sp>
      <p:sp>
        <p:nvSpPr>
          <p:cNvPr id="3" name="2 Marcador de contenido"/>
          <p:cNvSpPr>
            <a:spLocks noGrp="1"/>
          </p:cNvSpPr>
          <p:nvPr>
            <p:ph idx="1"/>
          </p:nvPr>
        </p:nvSpPr>
        <p:spPr>
          <a:xfrm>
            <a:off x="1115616" y="1602148"/>
            <a:ext cx="8229600" cy="3021961"/>
          </a:xfrm>
        </p:spPr>
        <p:txBody>
          <a:bodyPr/>
          <a:lstStyle/>
          <a:p>
            <a:pPr>
              <a:buFont typeface="Wingdings" pitchFamily="2" charset="2"/>
              <a:buChar char="Ø"/>
            </a:pPr>
            <a:endParaRPr lang="es-AR" dirty="0" smtClean="0"/>
          </a:p>
          <a:p>
            <a:pPr>
              <a:buClrTx/>
              <a:buFont typeface="Wingdings" pitchFamily="2" charset="2"/>
              <a:buChar char="Ø"/>
            </a:pPr>
            <a:r>
              <a:rPr lang="es-AR" dirty="0" smtClean="0"/>
              <a:t> </a:t>
            </a:r>
            <a:r>
              <a:rPr lang="es-AR" dirty="0" smtClean="0">
                <a:latin typeface="Calibri" pitchFamily="34" charset="0"/>
              </a:rPr>
              <a:t>MP3</a:t>
            </a:r>
          </a:p>
          <a:p>
            <a:pPr>
              <a:buClrTx/>
              <a:buFont typeface="Wingdings" pitchFamily="2" charset="2"/>
              <a:buChar char="Ø"/>
            </a:pPr>
            <a:r>
              <a:rPr lang="es-AR" dirty="0" smtClean="0">
                <a:latin typeface="Calibri" pitchFamily="34" charset="0"/>
              </a:rPr>
              <a:t> AAC</a:t>
            </a:r>
          </a:p>
          <a:p>
            <a:pPr>
              <a:buClrTx/>
              <a:buFont typeface="Wingdings" pitchFamily="2" charset="2"/>
              <a:buChar char="Ø"/>
            </a:pPr>
            <a:r>
              <a:rPr lang="es-AR" dirty="0" smtClean="0">
                <a:latin typeface="Calibri" pitchFamily="34" charset="0"/>
              </a:rPr>
              <a:t> OGG</a:t>
            </a:r>
          </a:p>
          <a:p>
            <a:pPr>
              <a:buClrTx/>
              <a:buFont typeface="Wingdings" pitchFamily="2" charset="2"/>
              <a:buChar char="Ø"/>
            </a:pPr>
            <a:r>
              <a:rPr lang="es-AR" dirty="0" smtClean="0">
                <a:latin typeface="Calibri" pitchFamily="34" charset="0"/>
              </a:rPr>
              <a:t> WMA</a:t>
            </a:r>
            <a:endParaRPr lang="es-AR" dirty="0">
              <a:latin typeface="Calibri" pitchFamily="34" charset="0"/>
            </a:endParaRPr>
          </a:p>
        </p:txBody>
      </p:sp>
      <p:sp>
        <p:nvSpPr>
          <p:cNvPr id="4" name="3 Cerrar llave"/>
          <p:cNvSpPr/>
          <p:nvPr/>
        </p:nvSpPr>
        <p:spPr>
          <a:xfrm>
            <a:off x="2699792" y="2105017"/>
            <a:ext cx="504056" cy="2160242"/>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AR"/>
          </a:p>
        </p:txBody>
      </p:sp>
      <p:sp>
        <p:nvSpPr>
          <p:cNvPr id="5" name="4 CuadroTexto"/>
          <p:cNvSpPr txBox="1"/>
          <p:nvPr/>
        </p:nvSpPr>
        <p:spPr>
          <a:xfrm>
            <a:off x="3419872" y="2512965"/>
            <a:ext cx="4176464" cy="1200329"/>
          </a:xfrm>
          <a:prstGeom prst="rect">
            <a:avLst/>
          </a:prstGeom>
          <a:noFill/>
        </p:spPr>
        <p:txBody>
          <a:bodyPr wrap="square" rtlCol="0">
            <a:spAutoFit/>
          </a:bodyPr>
          <a:lstStyle/>
          <a:p>
            <a:pPr marL="285750" indent="-285750">
              <a:buFont typeface="Arial" pitchFamily="34" charset="0"/>
              <a:buChar char="•"/>
            </a:pPr>
            <a:r>
              <a:rPr lang="es-AR" sz="2400" dirty="0" smtClean="0">
                <a:latin typeface="Calibri" pitchFamily="34" charset="0"/>
              </a:rPr>
              <a:t> Transformada de Fourier.</a:t>
            </a:r>
          </a:p>
          <a:p>
            <a:pPr marL="342900" indent="-342900">
              <a:buFont typeface="Arial" pitchFamily="34" charset="0"/>
              <a:buChar char="•"/>
            </a:pPr>
            <a:r>
              <a:rPr lang="es-AR" sz="2400" dirty="0" smtClean="0">
                <a:latin typeface="Calibri" pitchFamily="34" charset="0"/>
              </a:rPr>
              <a:t>Transformada del coseno.</a:t>
            </a:r>
          </a:p>
          <a:p>
            <a:pPr marL="342900" indent="-342900">
              <a:buFont typeface="Arial" pitchFamily="34" charset="0"/>
              <a:buChar char="•"/>
            </a:pPr>
            <a:r>
              <a:rPr lang="es-AR" sz="2400" dirty="0" smtClean="0">
                <a:latin typeface="Calibri" pitchFamily="34" charset="0"/>
              </a:rPr>
              <a:t>Transformada Wavelet.</a:t>
            </a:r>
            <a:endParaRPr lang="es-AR" sz="2400" dirty="0">
              <a:latin typeface="Calibri" pitchFamily="34" charset="0"/>
            </a:endParaRPr>
          </a:p>
        </p:txBody>
      </p:sp>
      <p:sp>
        <p:nvSpPr>
          <p:cNvPr id="6" name="5 CuadroTexto"/>
          <p:cNvSpPr txBox="1"/>
          <p:nvPr/>
        </p:nvSpPr>
        <p:spPr>
          <a:xfrm>
            <a:off x="611560" y="5013176"/>
            <a:ext cx="7704856" cy="830997"/>
          </a:xfrm>
          <a:prstGeom prst="rect">
            <a:avLst/>
          </a:prstGeom>
          <a:noFill/>
        </p:spPr>
        <p:txBody>
          <a:bodyPr wrap="square" rtlCol="0">
            <a:spAutoFit/>
          </a:bodyPr>
          <a:lstStyle/>
          <a:p>
            <a:r>
              <a:rPr lang="es-AR" sz="2400" dirty="0" smtClean="0">
                <a:solidFill>
                  <a:srgbClr val="FF0000"/>
                </a:solidFill>
                <a:latin typeface="Calibri" pitchFamily="34" charset="0"/>
              </a:rPr>
              <a:t>Estas técnicas no son económicas en lo que a  cantidad de funciones elementales representa !!!</a:t>
            </a:r>
            <a:endParaRPr lang="es-AR" sz="2400" dirty="0">
              <a:solidFill>
                <a:srgbClr val="FF0000"/>
              </a:solidFill>
              <a:latin typeface="Calibri" pitchFamily="34" charset="0"/>
            </a:endParaRPr>
          </a:p>
        </p:txBody>
      </p:sp>
    </p:spTree>
    <p:extLst>
      <p:ext uri="{BB962C8B-B14F-4D97-AF65-F5344CB8AC3E}">
        <p14:creationId xmlns:p14="http://schemas.microsoft.com/office/powerpoint/2010/main" val="1378734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Detección de extremos locales</a:t>
            </a:r>
            <a:br>
              <a:rPr lang="es-AR" dirty="0" smtClean="0"/>
            </a:br>
            <a:r>
              <a:rPr lang="es-AR" dirty="0" smtClean="0"/>
              <a:t>ejemplo</a:t>
            </a:r>
            <a:endParaRPr lang="es-AR"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1556792"/>
            <a:ext cx="7776864" cy="5301208"/>
          </a:xfrm>
          <a:prstGeom prst="rect">
            <a:avLst/>
          </a:prstGeom>
        </p:spPr>
      </p:pic>
    </p:spTree>
    <p:extLst>
      <p:ext uri="{BB962C8B-B14F-4D97-AF65-F5344CB8AC3E}">
        <p14:creationId xmlns:p14="http://schemas.microsoft.com/office/powerpoint/2010/main" val="176213578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611560" y="5517232"/>
            <a:ext cx="8077200" cy="864096"/>
          </a:xfrm>
        </p:spPr>
        <p:txBody>
          <a:bodyPr/>
          <a:lstStyle/>
          <a:p>
            <a:pPr algn="ctr"/>
            <a:r>
              <a:rPr lang="es-AR" dirty="0" smtClean="0"/>
              <a:t>Codificación de entropía</a:t>
            </a:r>
            <a:endParaRPr lang="es-AR" dirty="0"/>
          </a:p>
        </p:txBody>
      </p:sp>
      <p:pic>
        <p:nvPicPr>
          <p:cNvPr id="6" name="5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332656"/>
            <a:ext cx="8712968" cy="4485506"/>
          </a:xfrm>
          <a:prstGeom prst="rect">
            <a:avLst/>
          </a:prstGeom>
        </p:spPr>
      </p:pic>
    </p:spTree>
    <p:extLst>
      <p:ext uri="{BB962C8B-B14F-4D97-AF65-F5344CB8AC3E}">
        <p14:creationId xmlns:p14="http://schemas.microsoft.com/office/powerpoint/2010/main" val="320444915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Codificación de entropía</a:t>
            </a:r>
            <a:endParaRPr lang="es-AR" dirty="0"/>
          </a:p>
        </p:txBody>
      </p:sp>
      <p:sp>
        <p:nvSpPr>
          <p:cNvPr id="4" name="3 CuadroTexto"/>
          <p:cNvSpPr txBox="1"/>
          <p:nvPr/>
        </p:nvSpPr>
        <p:spPr>
          <a:xfrm>
            <a:off x="539552" y="2204864"/>
            <a:ext cx="1800200" cy="369332"/>
          </a:xfrm>
          <a:prstGeom prst="rect">
            <a:avLst/>
          </a:prstGeom>
          <a:noFill/>
        </p:spPr>
        <p:txBody>
          <a:bodyPr wrap="square" rtlCol="0">
            <a:spAutoFit/>
          </a:bodyPr>
          <a:lstStyle/>
          <a:p>
            <a:r>
              <a:rPr lang="es-AR" dirty="0" smtClean="0">
                <a:latin typeface="Calibri" pitchFamily="34" charset="0"/>
              </a:rPr>
              <a:t>Extremos locales</a:t>
            </a:r>
            <a:endParaRPr lang="es-AR" dirty="0">
              <a:latin typeface="Calibri" pitchFamily="34" charset="0"/>
            </a:endParaRPr>
          </a:p>
        </p:txBody>
      </p:sp>
      <p:sp>
        <p:nvSpPr>
          <p:cNvPr id="5" name="4 CuadroTexto"/>
          <p:cNvSpPr txBox="1"/>
          <p:nvPr/>
        </p:nvSpPr>
        <p:spPr>
          <a:xfrm>
            <a:off x="4067944" y="2204864"/>
            <a:ext cx="4608512" cy="369332"/>
          </a:xfrm>
          <a:prstGeom prst="rect">
            <a:avLst/>
          </a:prstGeom>
          <a:noFill/>
        </p:spPr>
        <p:txBody>
          <a:bodyPr wrap="square" rtlCol="0">
            <a:spAutoFit/>
          </a:bodyPr>
          <a:lstStyle/>
          <a:p>
            <a:r>
              <a:rPr lang="es-AR" dirty="0" smtClean="0">
                <a:latin typeface="Calibri" pitchFamily="34" charset="0"/>
              </a:rPr>
              <a:t>Representados mediante enteros de 16 bits.</a:t>
            </a:r>
            <a:endParaRPr lang="es-AR" dirty="0">
              <a:latin typeface="Calibri" pitchFamily="34" charset="0"/>
            </a:endParaRPr>
          </a:p>
        </p:txBody>
      </p:sp>
      <p:cxnSp>
        <p:nvCxnSpPr>
          <p:cNvPr id="7" name="6 Conector recto de flecha"/>
          <p:cNvCxnSpPr/>
          <p:nvPr/>
        </p:nvCxnSpPr>
        <p:spPr>
          <a:xfrm>
            <a:off x="2483768" y="2389530"/>
            <a:ext cx="1368152"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7 CuadroTexto"/>
          <p:cNvSpPr txBox="1"/>
          <p:nvPr/>
        </p:nvSpPr>
        <p:spPr>
          <a:xfrm>
            <a:off x="546179" y="3429000"/>
            <a:ext cx="8136904" cy="369332"/>
          </a:xfrm>
          <a:prstGeom prst="rect">
            <a:avLst/>
          </a:prstGeom>
          <a:noFill/>
          <a:ln w="28575">
            <a:solidFill>
              <a:srgbClr val="FF0000"/>
            </a:solidFill>
          </a:ln>
        </p:spPr>
        <p:txBody>
          <a:bodyPr wrap="square" rtlCol="0">
            <a:spAutoFit/>
          </a:bodyPr>
          <a:lstStyle/>
          <a:p>
            <a:r>
              <a:rPr lang="es-AR" b="1" dirty="0" smtClean="0">
                <a:latin typeface="Calibri" pitchFamily="34" charset="0"/>
              </a:rPr>
              <a:t>Si cada dato es representado con menos de 16 bits el factor de compresión aumenta</a:t>
            </a:r>
            <a:endParaRPr lang="es-AR" b="1" dirty="0">
              <a:latin typeface="Calibri" pitchFamily="34" charset="0"/>
            </a:endParaRPr>
          </a:p>
        </p:txBody>
      </p:sp>
      <p:sp>
        <p:nvSpPr>
          <p:cNvPr id="9" name="8 CuadroTexto"/>
          <p:cNvSpPr txBox="1"/>
          <p:nvPr/>
        </p:nvSpPr>
        <p:spPr>
          <a:xfrm>
            <a:off x="1773628" y="4765794"/>
            <a:ext cx="5682005" cy="369332"/>
          </a:xfrm>
          <a:prstGeom prst="rect">
            <a:avLst/>
          </a:prstGeom>
          <a:noFill/>
        </p:spPr>
        <p:txBody>
          <a:bodyPr wrap="square" rtlCol="0">
            <a:spAutoFit/>
          </a:bodyPr>
          <a:lstStyle/>
          <a:p>
            <a:r>
              <a:rPr lang="es-AR" dirty="0" smtClean="0">
                <a:latin typeface="Calibri" pitchFamily="34" charset="0"/>
              </a:rPr>
              <a:t>Se codifican abscisas y ordenadas de forma independiente</a:t>
            </a:r>
            <a:endParaRPr lang="es-AR" dirty="0">
              <a:latin typeface="Calibri" pitchFamily="34" charset="0"/>
            </a:endParaRPr>
          </a:p>
        </p:txBody>
      </p:sp>
      <p:sp>
        <p:nvSpPr>
          <p:cNvPr id="10" name="9 Flecha abajo"/>
          <p:cNvSpPr/>
          <p:nvPr/>
        </p:nvSpPr>
        <p:spPr>
          <a:xfrm>
            <a:off x="4427984" y="4005064"/>
            <a:ext cx="186646" cy="760730"/>
          </a:xfrm>
          <a:prstGeom prst="down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extLst>
      <p:ext uri="{BB962C8B-B14F-4D97-AF65-F5344CB8AC3E}">
        <p14:creationId xmlns:p14="http://schemas.microsoft.com/office/powerpoint/2010/main" val="4023411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5697" y="0"/>
            <a:ext cx="5688632" cy="6858000"/>
          </a:xfrm>
          <a:prstGeom prst="rect">
            <a:avLst/>
          </a:prstGeom>
        </p:spPr>
      </p:pic>
    </p:spTree>
    <p:extLst>
      <p:ext uri="{BB962C8B-B14F-4D97-AF65-F5344CB8AC3E}">
        <p14:creationId xmlns:p14="http://schemas.microsoft.com/office/powerpoint/2010/main" val="8827139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Codificación de entropía</a:t>
            </a:r>
            <a:br>
              <a:rPr lang="es-AR" dirty="0" smtClean="0"/>
            </a:br>
            <a:r>
              <a:rPr lang="es-AR" dirty="0" smtClean="0"/>
              <a:t>abscisas</a:t>
            </a:r>
            <a:endParaRPr lang="es-AR" dirty="0"/>
          </a:p>
        </p:txBody>
      </p:sp>
      <p:pic>
        <p:nvPicPr>
          <p:cNvPr id="5" name="4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1760" y="1729949"/>
            <a:ext cx="4408333" cy="1554784"/>
          </a:xfrm>
          <a:prstGeom prst="rect">
            <a:avLst/>
          </a:prstGeom>
        </p:spPr>
      </p:pic>
      <p:sp>
        <p:nvSpPr>
          <p:cNvPr id="6" name="5 CuadroTexto"/>
          <p:cNvSpPr txBox="1"/>
          <p:nvPr/>
        </p:nvSpPr>
        <p:spPr>
          <a:xfrm>
            <a:off x="748431" y="3717032"/>
            <a:ext cx="7992888" cy="1477328"/>
          </a:xfrm>
          <a:prstGeom prst="rect">
            <a:avLst/>
          </a:prstGeom>
          <a:noFill/>
        </p:spPr>
        <p:txBody>
          <a:bodyPr wrap="square" rtlCol="0">
            <a:spAutoFit/>
          </a:bodyPr>
          <a:lstStyle/>
          <a:p>
            <a:r>
              <a:rPr lang="es-AR" dirty="0" smtClean="0">
                <a:latin typeface="Calibri" pitchFamily="34" charset="0"/>
              </a:rPr>
              <a:t>El decodificador deberá:</a:t>
            </a:r>
          </a:p>
          <a:p>
            <a:pPr marL="742950" lvl="1" indent="-285750">
              <a:buFont typeface="Arial" pitchFamily="34" charset="0"/>
              <a:buChar char="•"/>
            </a:pPr>
            <a:r>
              <a:rPr lang="es-AR" dirty="0" smtClean="0">
                <a:latin typeface="Calibri" pitchFamily="34" charset="0"/>
              </a:rPr>
              <a:t>Pasar los datos de formato binario a formato entero.</a:t>
            </a:r>
          </a:p>
          <a:p>
            <a:pPr marL="742950" lvl="1" indent="-285750">
              <a:buFont typeface="Arial" pitchFamily="34" charset="0"/>
              <a:buChar char="•"/>
            </a:pPr>
            <a:r>
              <a:rPr lang="es-AR" dirty="0" smtClean="0">
                <a:latin typeface="Calibri" pitchFamily="34" charset="0"/>
              </a:rPr>
              <a:t>Dejar el primer valor tal como está.</a:t>
            </a:r>
          </a:p>
          <a:p>
            <a:pPr marL="742950" lvl="1" indent="-285750">
              <a:buFont typeface="Arial" pitchFamily="34" charset="0"/>
              <a:buChar char="•"/>
            </a:pPr>
            <a:r>
              <a:rPr lang="es-AR" dirty="0" smtClean="0">
                <a:latin typeface="Calibri" pitchFamily="34" charset="0"/>
              </a:rPr>
              <a:t>Obtener los demás valores sumando a la abscisa previamente obtenida el valor de la distancia correspondiente.</a:t>
            </a:r>
            <a:endParaRPr lang="es-AR" dirty="0">
              <a:latin typeface="Calibri" pitchFamily="34" charset="0"/>
            </a:endParaRPr>
          </a:p>
        </p:txBody>
      </p:sp>
      <mc:AlternateContent xmlns:mc="http://schemas.openxmlformats.org/markup-compatibility/2006" xmlns:a14="http://schemas.microsoft.com/office/drawing/2010/main">
        <mc:Choice Requires="a14">
          <p:sp>
            <p:nvSpPr>
              <p:cNvPr id="7" name="6 CuadroTexto"/>
              <p:cNvSpPr txBox="1"/>
              <p:nvPr/>
            </p:nvSpPr>
            <p:spPr>
              <a:xfrm>
                <a:off x="1907704" y="5373215"/>
                <a:ext cx="4824536" cy="935513"/>
              </a:xfrm>
              <a:prstGeom prst="rect">
                <a:avLst/>
              </a:prstGeom>
              <a:noFill/>
            </p:spPr>
            <p:txBody>
              <a:bodyPr wrap="square" numCol="1" rtlCol="0">
                <a:spAutoFit/>
              </a:bodyPr>
              <a:lstStyle/>
              <a:p>
                <a:r>
                  <a:rPr lang="es-AR" dirty="0" smtClean="0"/>
                  <a:t>		</a:t>
                </a:r>
                <a14:m>
                  <m:oMath xmlns:m="http://schemas.openxmlformats.org/officeDocument/2006/math">
                    <m:sSub>
                      <m:sSubPr>
                        <m:ctrlPr>
                          <a:rPr lang="es-AR" i="1" smtClean="0">
                            <a:latin typeface="Cambria Math"/>
                          </a:rPr>
                        </m:ctrlPr>
                      </m:sSubPr>
                      <m:e>
                        <m:r>
                          <a:rPr lang="es-AR" b="0" i="1" smtClean="0">
                            <a:latin typeface="Cambria Math"/>
                          </a:rPr>
                          <m:t>𝑎</m:t>
                        </m:r>
                      </m:e>
                      <m:sub>
                        <m:r>
                          <a:rPr lang="es-AR" b="0" i="1" smtClean="0">
                            <a:latin typeface="Cambria Math"/>
                          </a:rPr>
                          <m:t>2</m:t>
                        </m:r>
                      </m:sub>
                    </m:sSub>
                    <m:r>
                      <a:rPr lang="es-AR" b="0" i="1" smtClean="0">
                        <a:latin typeface="Cambria Math"/>
                      </a:rPr>
                      <m:t>=</m:t>
                    </m:r>
                    <m:sSub>
                      <m:sSubPr>
                        <m:ctrlPr>
                          <a:rPr lang="es-AR" b="0" i="1" smtClean="0">
                            <a:latin typeface="Cambria Math"/>
                          </a:rPr>
                        </m:ctrlPr>
                      </m:sSubPr>
                      <m:e>
                        <m:r>
                          <a:rPr lang="es-AR" b="0" i="1" smtClean="0">
                            <a:latin typeface="Cambria Math"/>
                          </a:rPr>
                          <m:t>𝑎</m:t>
                        </m:r>
                      </m:e>
                      <m:sub>
                        <m:r>
                          <a:rPr lang="es-AR" b="0" i="1" smtClean="0">
                            <a:latin typeface="Cambria Math"/>
                          </a:rPr>
                          <m:t>1</m:t>
                        </m:r>
                      </m:sub>
                    </m:sSub>
                    <m:r>
                      <a:rPr lang="es-AR" b="0" i="1" smtClean="0">
                        <a:latin typeface="Cambria Math"/>
                      </a:rPr>
                      <m:t>+</m:t>
                    </m:r>
                    <m:sSub>
                      <m:sSubPr>
                        <m:ctrlPr>
                          <a:rPr lang="es-AR" b="0" i="1" smtClean="0">
                            <a:latin typeface="Cambria Math"/>
                          </a:rPr>
                        </m:ctrlPr>
                      </m:sSubPr>
                      <m:e>
                        <m:r>
                          <a:rPr lang="es-AR" b="0" i="1" smtClean="0">
                            <a:latin typeface="Cambria Math"/>
                          </a:rPr>
                          <m:t>𝑑</m:t>
                        </m:r>
                      </m:e>
                      <m:sub>
                        <m:r>
                          <a:rPr lang="es-AR" b="0" i="1" smtClean="0">
                            <a:latin typeface="Cambria Math"/>
                          </a:rPr>
                          <m:t>1</m:t>
                        </m:r>
                      </m:sub>
                    </m:sSub>
                    <m:r>
                      <a:rPr lang="es-AR" b="0" i="1" smtClean="0">
                        <a:latin typeface="Cambria Math"/>
                      </a:rPr>
                      <m:t>,</m:t>
                    </m:r>
                  </m:oMath>
                </a14:m>
                <a:endParaRPr lang="es-AR" b="0" dirty="0" smtClean="0"/>
              </a:p>
              <a:p>
                <a:r>
                  <a:rPr lang="es-AR" dirty="0" smtClean="0"/>
                  <a:t>		</a:t>
                </a:r>
                <a14:m>
                  <m:oMath xmlns:m="http://schemas.openxmlformats.org/officeDocument/2006/math">
                    <m:sSub>
                      <m:sSubPr>
                        <m:ctrlPr>
                          <a:rPr lang="es-AR" i="1">
                            <a:latin typeface="Cambria Math"/>
                          </a:rPr>
                        </m:ctrlPr>
                      </m:sSubPr>
                      <m:e>
                        <m:r>
                          <a:rPr lang="es-AR" i="1">
                            <a:latin typeface="Cambria Math"/>
                          </a:rPr>
                          <m:t>𝑎</m:t>
                        </m:r>
                      </m:e>
                      <m:sub>
                        <m:r>
                          <a:rPr lang="es-AR" b="0" i="1" smtClean="0">
                            <a:latin typeface="Cambria Math"/>
                          </a:rPr>
                          <m:t>3</m:t>
                        </m:r>
                      </m:sub>
                    </m:sSub>
                    <m:r>
                      <a:rPr lang="es-AR" i="1">
                        <a:latin typeface="Cambria Math"/>
                      </a:rPr>
                      <m:t>=</m:t>
                    </m:r>
                    <m:sSub>
                      <m:sSubPr>
                        <m:ctrlPr>
                          <a:rPr lang="es-AR" i="1">
                            <a:latin typeface="Cambria Math"/>
                          </a:rPr>
                        </m:ctrlPr>
                      </m:sSubPr>
                      <m:e>
                        <m:r>
                          <a:rPr lang="es-AR" i="1">
                            <a:latin typeface="Cambria Math"/>
                          </a:rPr>
                          <m:t>𝑎</m:t>
                        </m:r>
                      </m:e>
                      <m:sub>
                        <m:r>
                          <a:rPr lang="es-AR" b="0" i="1" smtClean="0">
                            <a:latin typeface="Cambria Math"/>
                          </a:rPr>
                          <m:t>2</m:t>
                        </m:r>
                      </m:sub>
                    </m:sSub>
                    <m:r>
                      <a:rPr lang="es-AR" i="1">
                        <a:latin typeface="Cambria Math"/>
                      </a:rPr>
                      <m:t>+</m:t>
                    </m:r>
                    <m:sSub>
                      <m:sSubPr>
                        <m:ctrlPr>
                          <a:rPr lang="es-AR" i="1">
                            <a:latin typeface="Cambria Math"/>
                          </a:rPr>
                        </m:ctrlPr>
                      </m:sSubPr>
                      <m:e>
                        <m:r>
                          <a:rPr lang="es-AR" i="1">
                            <a:latin typeface="Cambria Math"/>
                          </a:rPr>
                          <m:t>𝑑</m:t>
                        </m:r>
                      </m:e>
                      <m:sub>
                        <m:r>
                          <a:rPr lang="es-AR" b="0" i="1" smtClean="0">
                            <a:latin typeface="Cambria Math"/>
                          </a:rPr>
                          <m:t>2</m:t>
                        </m:r>
                      </m:sub>
                    </m:sSub>
                    <m:r>
                      <a:rPr lang="es-AR" b="0" i="1" smtClean="0">
                        <a:latin typeface="Cambria Math"/>
                      </a:rPr>
                      <m:t>,</m:t>
                    </m:r>
                  </m:oMath>
                </a14:m>
                <a:endParaRPr lang="es-AR" b="0" dirty="0" smtClean="0"/>
              </a:p>
              <a:p>
                <a:r>
                  <a:rPr lang="es-AR" dirty="0" smtClean="0"/>
                  <a:t>		</a:t>
                </a:r>
                <a14:m>
                  <m:oMath xmlns:m="http://schemas.openxmlformats.org/officeDocument/2006/math">
                    <m:sSub>
                      <m:sSubPr>
                        <m:ctrlPr>
                          <a:rPr lang="es-AR" i="1">
                            <a:latin typeface="Cambria Math"/>
                          </a:rPr>
                        </m:ctrlPr>
                      </m:sSubPr>
                      <m:e>
                        <m:r>
                          <a:rPr lang="es-AR" i="1">
                            <a:latin typeface="Cambria Math"/>
                          </a:rPr>
                          <m:t>𝑎</m:t>
                        </m:r>
                      </m:e>
                      <m:sub>
                        <m:r>
                          <a:rPr lang="es-AR" b="0" i="1" smtClean="0">
                            <a:latin typeface="Cambria Math"/>
                          </a:rPr>
                          <m:t>𝑘</m:t>
                        </m:r>
                      </m:sub>
                    </m:sSub>
                    <m:r>
                      <a:rPr lang="es-AR" i="1">
                        <a:latin typeface="Cambria Math"/>
                      </a:rPr>
                      <m:t>=</m:t>
                    </m:r>
                    <m:sSub>
                      <m:sSubPr>
                        <m:ctrlPr>
                          <a:rPr lang="es-AR" i="1">
                            <a:latin typeface="Cambria Math"/>
                          </a:rPr>
                        </m:ctrlPr>
                      </m:sSubPr>
                      <m:e>
                        <m:r>
                          <a:rPr lang="es-AR" i="1">
                            <a:latin typeface="Cambria Math"/>
                          </a:rPr>
                          <m:t>𝑎</m:t>
                        </m:r>
                      </m:e>
                      <m:sub>
                        <m:r>
                          <a:rPr lang="es-AR" b="0" i="1" smtClean="0">
                            <a:latin typeface="Cambria Math"/>
                          </a:rPr>
                          <m:t>𝑘</m:t>
                        </m:r>
                        <m:r>
                          <a:rPr lang="es-AR" b="0" i="1" smtClean="0">
                            <a:latin typeface="Cambria Math"/>
                          </a:rPr>
                          <m:t>−1</m:t>
                        </m:r>
                      </m:sub>
                    </m:sSub>
                    <m:r>
                      <a:rPr lang="es-AR" i="1">
                        <a:latin typeface="Cambria Math"/>
                      </a:rPr>
                      <m:t>+</m:t>
                    </m:r>
                    <m:sSub>
                      <m:sSubPr>
                        <m:ctrlPr>
                          <a:rPr lang="es-AR" i="1">
                            <a:latin typeface="Cambria Math"/>
                          </a:rPr>
                        </m:ctrlPr>
                      </m:sSubPr>
                      <m:e>
                        <m:r>
                          <a:rPr lang="es-AR" i="1">
                            <a:latin typeface="Cambria Math"/>
                          </a:rPr>
                          <m:t>𝑑</m:t>
                        </m:r>
                      </m:e>
                      <m:sub>
                        <m:r>
                          <a:rPr lang="es-AR" b="0" i="1" smtClean="0">
                            <a:latin typeface="Cambria Math"/>
                          </a:rPr>
                          <m:t>𝑘</m:t>
                        </m:r>
                        <m:r>
                          <a:rPr lang="es-AR" b="0" i="1" smtClean="0">
                            <a:latin typeface="Cambria Math"/>
                          </a:rPr>
                          <m:t>−1,</m:t>
                        </m:r>
                      </m:sub>
                    </m:sSub>
                  </m:oMath>
                </a14:m>
                <a:endParaRPr lang="es-AR" dirty="0"/>
              </a:p>
            </p:txBody>
          </p:sp>
        </mc:Choice>
        <mc:Fallback xmlns="">
          <p:sp>
            <p:nvSpPr>
              <p:cNvPr id="7" name="6 CuadroTexto"/>
              <p:cNvSpPr txBox="1">
                <a:spLocks noRot="1" noChangeAspect="1" noMove="1" noResize="1" noEditPoints="1" noAdjustHandles="1" noChangeArrowheads="1" noChangeShapeType="1" noTextEdit="1"/>
              </p:cNvSpPr>
              <p:nvPr/>
            </p:nvSpPr>
            <p:spPr>
              <a:xfrm>
                <a:off x="1907704" y="5373215"/>
                <a:ext cx="4824536" cy="935513"/>
              </a:xfrm>
              <a:prstGeom prst="rect">
                <a:avLst/>
              </a:prstGeom>
              <a:blipFill rotWithShape="1">
                <a:blip r:embed="rId3"/>
                <a:stretch>
                  <a:fillRect/>
                </a:stretch>
              </a:blipFill>
            </p:spPr>
            <p:txBody>
              <a:bodyPr/>
              <a:lstStyle/>
              <a:p>
                <a:r>
                  <a:rPr lang="es-AR">
                    <a:noFill/>
                  </a:rPr>
                  <a:t> </a:t>
                </a:r>
              </a:p>
            </p:txBody>
          </p:sp>
        </mc:Fallback>
      </mc:AlternateContent>
    </p:spTree>
    <p:extLst>
      <p:ext uri="{BB962C8B-B14F-4D97-AF65-F5344CB8AC3E}">
        <p14:creationId xmlns:p14="http://schemas.microsoft.com/office/powerpoint/2010/main" val="275475574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t>Codificador de entropía</a:t>
            </a:r>
            <a:br>
              <a:rPr lang="es-AR" dirty="0" smtClean="0"/>
            </a:br>
            <a:r>
              <a:rPr lang="es-AR" dirty="0" smtClean="0"/>
              <a:t>ordenadas</a:t>
            </a:r>
            <a:endParaRPr lang="es-AR" dirty="0"/>
          </a:p>
        </p:txBody>
      </p:sp>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1720" y="1628800"/>
            <a:ext cx="4978062" cy="1917557"/>
          </a:xfrm>
          <a:prstGeom prst="rect">
            <a:avLst/>
          </a:prstGeom>
        </p:spPr>
      </p:pic>
      <p:sp>
        <p:nvSpPr>
          <p:cNvPr id="5" name="4 CuadroTexto"/>
          <p:cNvSpPr txBox="1"/>
          <p:nvPr/>
        </p:nvSpPr>
        <p:spPr>
          <a:xfrm>
            <a:off x="683568" y="3789040"/>
            <a:ext cx="7992888" cy="1477328"/>
          </a:xfrm>
          <a:prstGeom prst="rect">
            <a:avLst/>
          </a:prstGeom>
          <a:noFill/>
        </p:spPr>
        <p:txBody>
          <a:bodyPr wrap="square" rtlCol="0">
            <a:spAutoFit/>
          </a:bodyPr>
          <a:lstStyle/>
          <a:p>
            <a:r>
              <a:rPr lang="es-AR" dirty="0" smtClean="0">
                <a:latin typeface="Calibri" pitchFamily="34" charset="0"/>
              </a:rPr>
              <a:t>El decodificador deberá:</a:t>
            </a:r>
          </a:p>
          <a:p>
            <a:pPr marL="742950" lvl="1" indent="-285750">
              <a:buFont typeface="Arial" pitchFamily="34" charset="0"/>
              <a:buChar char="•"/>
            </a:pPr>
            <a:r>
              <a:rPr lang="es-AR" dirty="0" smtClean="0">
                <a:latin typeface="Calibri" pitchFamily="34" charset="0"/>
              </a:rPr>
              <a:t>Aislar el bit de signo y representarlo en formato entero mediante un 1 en caso de ser positivo (0) o mediante -1 en caso de ser negativo (1).</a:t>
            </a:r>
          </a:p>
          <a:p>
            <a:pPr marL="742950" lvl="1" indent="-285750">
              <a:buFont typeface="Arial" pitchFamily="34" charset="0"/>
              <a:buChar char="•"/>
            </a:pPr>
            <a:r>
              <a:rPr lang="es-AR" dirty="0" smtClean="0">
                <a:latin typeface="Calibri" pitchFamily="34" charset="0"/>
              </a:rPr>
              <a:t>Pasar los datos restantes de formato binario a formato entero y recuperar los valores de las ordenadas según:</a:t>
            </a:r>
            <a:endParaRPr lang="es-AR" dirty="0">
              <a:latin typeface="Calibri" pitchFamily="34" charset="0"/>
            </a:endParaRPr>
          </a:p>
        </p:txBody>
      </p:sp>
      <mc:AlternateContent xmlns:mc="http://schemas.openxmlformats.org/markup-compatibility/2006" xmlns:a14="http://schemas.microsoft.com/office/drawing/2010/main">
        <mc:Choice Requires="a14">
          <p:sp>
            <p:nvSpPr>
              <p:cNvPr id="6" name="5 CuadroTexto"/>
              <p:cNvSpPr txBox="1"/>
              <p:nvPr/>
            </p:nvSpPr>
            <p:spPr>
              <a:xfrm>
                <a:off x="2771800" y="5445224"/>
                <a:ext cx="4608512" cy="646331"/>
              </a:xfrm>
              <a:prstGeom prst="rect">
                <a:avLst/>
              </a:prstGeom>
              <a:noFill/>
            </p:spPr>
            <p:txBody>
              <a:bodyPr wrap="square" rtlCol="0">
                <a:spAutoFit/>
              </a:bodyPr>
              <a:lstStyle/>
              <a:p>
                <a14:m>
                  <m:oMath xmlns:m="http://schemas.openxmlformats.org/officeDocument/2006/math">
                    <m:sSub>
                      <m:sSubPr>
                        <m:ctrlPr>
                          <a:rPr lang="es-AR" i="1" smtClean="0">
                            <a:latin typeface="Cambria Math"/>
                          </a:rPr>
                        </m:ctrlPr>
                      </m:sSubPr>
                      <m:e>
                        <m:r>
                          <a:rPr lang="es-AR" b="0" i="1" smtClean="0">
                            <a:latin typeface="Cambria Math"/>
                          </a:rPr>
                          <m:t>𝑜</m:t>
                        </m:r>
                      </m:e>
                      <m:sub>
                        <m:r>
                          <a:rPr lang="es-AR" b="0" i="1" smtClean="0">
                            <a:latin typeface="Cambria Math"/>
                          </a:rPr>
                          <m:t>𝑘</m:t>
                        </m:r>
                      </m:sub>
                    </m:sSub>
                    <m:r>
                      <a:rPr lang="es-AR" b="0" i="1" smtClean="0">
                        <a:latin typeface="Cambria Math"/>
                      </a:rPr>
                      <m:t>=</m:t>
                    </m:r>
                    <m:r>
                      <a:rPr lang="es-AR" b="0" i="1" smtClean="0">
                        <a:latin typeface="Cambria Math"/>
                      </a:rPr>
                      <m:t>𝑠𝑔𝑛</m:t>
                    </m:r>
                    <m:r>
                      <a:rPr lang="es-AR" b="0" i="1" smtClean="0">
                        <a:latin typeface="Cambria Math"/>
                        <a:ea typeface="Cambria Math"/>
                      </a:rPr>
                      <m:t>×(</m:t>
                    </m:r>
                    <m:r>
                      <a:rPr lang="es-AR" b="0" i="1" smtClean="0">
                        <a:latin typeface="Cambria Math"/>
                        <a:ea typeface="Cambria Math"/>
                      </a:rPr>
                      <m:t>𝑚</m:t>
                    </m:r>
                    <m:r>
                      <a:rPr lang="es-AR" b="0" i="1" smtClean="0">
                        <a:latin typeface="Cambria Math"/>
                        <a:ea typeface="Cambria Math"/>
                      </a:rPr>
                      <m:t>+</m:t>
                    </m:r>
                    <m:sSub>
                      <m:sSubPr>
                        <m:ctrlPr>
                          <a:rPr lang="es-AR" b="0" i="1" smtClean="0">
                            <a:latin typeface="Cambria Math"/>
                            <a:ea typeface="Cambria Math"/>
                          </a:rPr>
                        </m:ctrlPr>
                      </m:sSubPr>
                      <m:e>
                        <m:r>
                          <a:rPr lang="es-AR" b="0" i="1" smtClean="0">
                            <a:latin typeface="Cambria Math"/>
                            <a:ea typeface="Cambria Math"/>
                          </a:rPr>
                          <m:t>𝑝</m:t>
                        </m:r>
                      </m:e>
                      <m:sub>
                        <m:r>
                          <a:rPr lang="es-AR" b="0" i="1" smtClean="0">
                            <a:latin typeface="Cambria Math"/>
                            <a:ea typeface="Cambria Math"/>
                          </a:rPr>
                          <m:t>𝑘</m:t>
                        </m:r>
                      </m:sub>
                    </m:sSub>
                    <m:r>
                      <a:rPr lang="es-AR" b="0" i="1" smtClean="0">
                        <a:latin typeface="Cambria Math"/>
                        <a:ea typeface="Cambria Math"/>
                      </a:rPr>
                      <m:t>)</m:t>
                    </m:r>
                  </m:oMath>
                </a14:m>
                <a:r>
                  <a:rPr lang="es-AR" dirty="0" smtClean="0"/>
                  <a:t>  	</a:t>
                </a:r>
                <a:r>
                  <a:rPr lang="es-AR" dirty="0" smtClean="0">
                    <a:latin typeface="Calibri" pitchFamily="34" charset="0"/>
                  </a:rPr>
                  <a:t>si </a:t>
                </a:r>
                <a14:m>
                  <m:oMath xmlns:m="http://schemas.openxmlformats.org/officeDocument/2006/math">
                    <m:r>
                      <a:rPr lang="es-AR" b="0" i="1" smtClean="0">
                        <a:latin typeface="Cambria Math"/>
                      </a:rPr>
                      <m:t>𝑘</m:t>
                    </m:r>
                  </m:oMath>
                </a14:m>
                <a:r>
                  <a:rPr lang="es-AR" dirty="0" smtClean="0">
                    <a:latin typeface="Calibri" pitchFamily="34" charset="0"/>
                  </a:rPr>
                  <a:t> es impar.</a:t>
                </a:r>
              </a:p>
              <a:p>
                <a14:m>
                  <m:oMath xmlns:m="http://schemas.openxmlformats.org/officeDocument/2006/math">
                    <m:sSub>
                      <m:sSubPr>
                        <m:ctrlPr>
                          <a:rPr lang="es-AR" i="1">
                            <a:latin typeface="Cambria Math"/>
                          </a:rPr>
                        </m:ctrlPr>
                      </m:sSubPr>
                      <m:e>
                        <m:r>
                          <a:rPr lang="es-AR" i="1">
                            <a:latin typeface="Cambria Math"/>
                          </a:rPr>
                          <m:t>𝑜</m:t>
                        </m:r>
                      </m:e>
                      <m:sub>
                        <m:r>
                          <a:rPr lang="es-AR" i="1">
                            <a:latin typeface="Cambria Math"/>
                          </a:rPr>
                          <m:t>𝑘</m:t>
                        </m:r>
                      </m:sub>
                    </m:sSub>
                    <m:r>
                      <a:rPr lang="es-AR" i="1">
                        <a:latin typeface="Cambria Math"/>
                      </a:rPr>
                      <m:t>=</m:t>
                    </m:r>
                    <m:r>
                      <a:rPr lang="es-AR" b="0" i="1" smtClean="0">
                        <a:latin typeface="Cambria Math"/>
                      </a:rPr>
                      <m:t>−</m:t>
                    </m:r>
                    <m:r>
                      <a:rPr lang="es-AR" i="1">
                        <a:latin typeface="Cambria Math"/>
                      </a:rPr>
                      <m:t>𝑠𝑔𝑛</m:t>
                    </m:r>
                    <m:r>
                      <a:rPr lang="es-AR" i="1">
                        <a:latin typeface="Cambria Math"/>
                        <a:ea typeface="Cambria Math"/>
                      </a:rPr>
                      <m:t>×(</m:t>
                    </m:r>
                    <m:r>
                      <a:rPr lang="es-AR" i="1">
                        <a:latin typeface="Cambria Math"/>
                        <a:ea typeface="Cambria Math"/>
                      </a:rPr>
                      <m:t>𝑚</m:t>
                    </m:r>
                    <m:r>
                      <a:rPr lang="es-AR" i="1">
                        <a:latin typeface="Cambria Math"/>
                        <a:ea typeface="Cambria Math"/>
                      </a:rPr>
                      <m:t>+</m:t>
                    </m:r>
                    <m:sSub>
                      <m:sSubPr>
                        <m:ctrlPr>
                          <a:rPr lang="es-AR" i="1">
                            <a:latin typeface="Cambria Math"/>
                            <a:ea typeface="Cambria Math"/>
                          </a:rPr>
                        </m:ctrlPr>
                      </m:sSubPr>
                      <m:e>
                        <m:r>
                          <a:rPr lang="es-AR" i="1">
                            <a:latin typeface="Cambria Math"/>
                            <a:ea typeface="Cambria Math"/>
                          </a:rPr>
                          <m:t>𝑝</m:t>
                        </m:r>
                      </m:e>
                      <m:sub>
                        <m:r>
                          <a:rPr lang="es-AR" i="1">
                            <a:latin typeface="Cambria Math"/>
                            <a:ea typeface="Cambria Math"/>
                          </a:rPr>
                          <m:t>𝑘</m:t>
                        </m:r>
                      </m:sub>
                    </m:sSub>
                    <m:r>
                      <a:rPr lang="es-AR" i="1">
                        <a:latin typeface="Cambria Math"/>
                        <a:ea typeface="Cambria Math"/>
                      </a:rPr>
                      <m:t>)</m:t>
                    </m:r>
                  </m:oMath>
                </a14:m>
                <a:r>
                  <a:rPr lang="es-AR" dirty="0" smtClean="0">
                    <a:latin typeface="Calibri" pitchFamily="34" charset="0"/>
                  </a:rPr>
                  <a:t>	si </a:t>
                </a:r>
                <a14:m>
                  <m:oMath xmlns:m="http://schemas.openxmlformats.org/officeDocument/2006/math">
                    <m:r>
                      <a:rPr lang="es-AR" b="0" i="1" smtClean="0">
                        <a:latin typeface="Cambria Math"/>
                      </a:rPr>
                      <m:t>𝑘</m:t>
                    </m:r>
                  </m:oMath>
                </a14:m>
                <a:r>
                  <a:rPr lang="es-AR" dirty="0" smtClean="0">
                    <a:latin typeface="Calibri" pitchFamily="34" charset="0"/>
                  </a:rPr>
                  <a:t> es par.</a:t>
                </a:r>
                <a:endParaRPr lang="es-AR" dirty="0">
                  <a:latin typeface="Calibri" pitchFamily="34" charset="0"/>
                </a:endParaRPr>
              </a:p>
            </p:txBody>
          </p:sp>
        </mc:Choice>
        <mc:Fallback xmlns="">
          <p:sp>
            <p:nvSpPr>
              <p:cNvPr id="6" name="5 CuadroTexto"/>
              <p:cNvSpPr txBox="1">
                <a:spLocks noRot="1" noChangeAspect="1" noMove="1" noResize="1" noEditPoints="1" noAdjustHandles="1" noChangeArrowheads="1" noChangeShapeType="1" noTextEdit="1"/>
              </p:cNvSpPr>
              <p:nvPr/>
            </p:nvSpPr>
            <p:spPr>
              <a:xfrm>
                <a:off x="2771800" y="5445224"/>
                <a:ext cx="4608512" cy="646331"/>
              </a:xfrm>
              <a:prstGeom prst="rect">
                <a:avLst/>
              </a:prstGeom>
              <a:blipFill rotWithShape="1">
                <a:blip r:embed="rId3"/>
                <a:stretch>
                  <a:fillRect t="-4717" b="-14151"/>
                </a:stretch>
              </a:blipFill>
            </p:spPr>
            <p:txBody>
              <a:bodyPr/>
              <a:lstStyle/>
              <a:p>
                <a:r>
                  <a:rPr lang="es-AR">
                    <a:noFill/>
                  </a:rPr>
                  <a:t> </a:t>
                </a:r>
              </a:p>
            </p:txBody>
          </p:sp>
        </mc:Fallback>
      </mc:AlternateContent>
    </p:spTree>
    <p:extLst>
      <p:ext uri="{BB962C8B-B14F-4D97-AF65-F5344CB8AC3E}">
        <p14:creationId xmlns:p14="http://schemas.microsoft.com/office/powerpoint/2010/main" val="19682893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755576" y="2276872"/>
            <a:ext cx="8064896" cy="1673352"/>
          </a:xfrm>
        </p:spPr>
        <p:txBody>
          <a:bodyPr/>
          <a:lstStyle/>
          <a:p>
            <a:r>
              <a:rPr lang="es-AR" dirty="0" smtClean="0"/>
              <a:t>SIMULACIONES Y ENSAYOS</a:t>
            </a:r>
            <a:endParaRPr lang="es-AR" dirty="0"/>
          </a:p>
        </p:txBody>
      </p:sp>
    </p:spTree>
    <p:extLst>
      <p:ext uri="{BB962C8B-B14F-4D97-AF65-F5344CB8AC3E}">
        <p14:creationId xmlns:p14="http://schemas.microsoft.com/office/powerpoint/2010/main" val="8623283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539552" y="2276872"/>
            <a:ext cx="8064896" cy="1673352"/>
          </a:xfrm>
        </p:spPr>
        <p:txBody>
          <a:bodyPr/>
          <a:lstStyle/>
          <a:p>
            <a:pPr algn="ctr"/>
            <a:r>
              <a:rPr lang="es-AR" dirty="0" smtClean="0"/>
              <a:t>Reconstrucción de la señal</a:t>
            </a:r>
            <a:endParaRPr lang="es-AR" dirty="0"/>
          </a:p>
        </p:txBody>
      </p:sp>
    </p:spTree>
    <p:extLst>
      <p:ext uri="{BB962C8B-B14F-4D97-AF65-F5344CB8AC3E}">
        <p14:creationId xmlns:p14="http://schemas.microsoft.com/office/powerpoint/2010/main" val="37150341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Interpolación </a:t>
            </a:r>
            <a:r>
              <a:rPr lang="es-AR" dirty="0" err="1" smtClean="0"/>
              <a:t>Splines</a:t>
            </a:r>
            <a:endParaRPr lang="es-AR"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476374"/>
            <a:ext cx="8748464" cy="5324156"/>
          </a:xfrm>
          <a:prstGeom prst="rect">
            <a:avLst/>
          </a:prstGeom>
        </p:spPr>
      </p:pic>
      <p:sp>
        <p:nvSpPr>
          <p:cNvPr id="5" name="4 CuadroTexto"/>
          <p:cNvSpPr txBox="1"/>
          <p:nvPr/>
        </p:nvSpPr>
        <p:spPr>
          <a:xfrm rot="19847032">
            <a:off x="1026038" y="3526628"/>
            <a:ext cx="7992888" cy="830997"/>
          </a:xfrm>
          <a:prstGeom prst="rect">
            <a:avLst/>
          </a:prstGeom>
          <a:noFill/>
        </p:spPr>
        <p:txBody>
          <a:bodyPr wrap="square" rtlCol="0">
            <a:spAutoFit/>
          </a:bodyPr>
          <a:lstStyle/>
          <a:p>
            <a:r>
              <a:rPr lang="es-AR" sz="4800" b="1" dirty="0" smtClean="0">
                <a:solidFill>
                  <a:srgbClr val="FF0000"/>
                </a:solidFill>
              </a:rPr>
              <a:t>INTRODUCE DISTORSIÓN</a:t>
            </a:r>
            <a:endParaRPr lang="es-AR" sz="4800" b="1" dirty="0">
              <a:solidFill>
                <a:srgbClr val="FF0000"/>
              </a:solidFill>
            </a:endParaRPr>
          </a:p>
        </p:txBody>
      </p:sp>
    </p:spTree>
    <p:extLst>
      <p:ext uri="{BB962C8B-B14F-4D97-AF65-F5344CB8AC3E}">
        <p14:creationId xmlns:p14="http://schemas.microsoft.com/office/powerpoint/2010/main" val="15248278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Interpolación Hermite</a:t>
            </a:r>
            <a:endParaRPr lang="es-AR"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450857"/>
            <a:ext cx="8748464" cy="5400675"/>
          </a:xfrm>
          <a:prstGeom prst="rect">
            <a:avLst/>
          </a:prstGeom>
        </p:spPr>
      </p:pic>
      <p:sp>
        <p:nvSpPr>
          <p:cNvPr id="5" name="4 CuadroTexto"/>
          <p:cNvSpPr txBox="1"/>
          <p:nvPr/>
        </p:nvSpPr>
        <p:spPr>
          <a:xfrm>
            <a:off x="3140460" y="2755615"/>
            <a:ext cx="3258616" cy="2400657"/>
          </a:xfrm>
          <a:prstGeom prst="rect">
            <a:avLst/>
          </a:prstGeom>
          <a:noFill/>
        </p:spPr>
        <p:txBody>
          <a:bodyPr wrap="square" rtlCol="0">
            <a:spAutoFit/>
          </a:bodyPr>
          <a:lstStyle/>
          <a:p>
            <a:r>
              <a:rPr lang="es-AR" sz="15000" b="1" dirty="0" smtClean="0">
                <a:solidFill>
                  <a:srgbClr val="00B050"/>
                </a:solidFill>
                <a:latin typeface="Calibri" pitchFamily="34" charset="0"/>
              </a:rPr>
              <a:t>OK!</a:t>
            </a:r>
            <a:endParaRPr lang="es-AR" sz="15000" b="1" dirty="0">
              <a:solidFill>
                <a:srgbClr val="00B050"/>
              </a:solidFill>
              <a:latin typeface="Calibri" pitchFamily="34" charset="0"/>
            </a:endParaRPr>
          </a:p>
        </p:txBody>
      </p:sp>
    </p:spTree>
    <p:extLst>
      <p:ext uri="{BB962C8B-B14F-4D97-AF65-F5344CB8AC3E}">
        <p14:creationId xmlns:p14="http://schemas.microsoft.com/office/powerpoint/2010/main" val="4055886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Objetivo</a:t>
            </a:r>
            <a:endParaRPr lang="es-AR" dirty="0"/>
          </a:p>
        </p:txBody>
      </p:sp>
      <p:sp>
        <p:nvSpPr>
          <p:cNvPr id="3" name="2 Marcador de contenido"/>
          <p:cNvSpPr>
            <a:spLocks noGrp="1"/>
          </p:cNvSpPr>
          <p:nvPr>
            <p:ph idx="1"/>
          </p:nvPr>
        </p:nvSpPr>
        <p:spPr>
          <a:xfrm>
            <a:off x="539552" y="2564904"/>
            <a:ext cx="8229600" cy="2661921"/>
          </a:xfrm>
        </p:spPr>
        <p:txBody>
          <a:bodyPr/>
          <a:lstStyle/>
          <a:p>
            <a:pPr marL="118872" indent="0">
              <a:buNone/>
            </a:pPr>
            <a:r>
              <a:rPr lang="es-AR" dirty="0" smtClean="0">
                <a:latin typeface="Calibri" pitchFamily="34" charset="0"/>
              </a:rPr>
              <a:t>Desarrollar un códec de audio que utilice el algoritmo de descomposición EMD y se apoye en fenómenos psicoacústicos para poder suprimir </a:t>
            </a:r>
            <a:r>
              <a:rPr lang="es-AR" smtClean="0">
                <a:latin typeface="Calibri" pitchFamily="34" charset="0"/>
              </a:rPr>
              <a:t>información </a:t>
            </a:r>
            <a:r>
              <a:rPr lang="es-AR" smtClean="0">
                <a:latin typeface="Calibri" pitchFamily="34" charset="0"/>
              </a:rPr>
              <a:t>irrelevante al oído </a:t>
            </a:r>
            <a:r>
              <a:rPr lang="es-AR" dirty="0" smtClean="0">
                <a:latin typeface="Calibri" pitchFamily="34" charset="0"/>
              </a:rPr>
              <a:t>y lograr, de este modo, compresión de datos.</a:t>
            </a:r>
            <a:endParaRPr lang="es-AR" dirty="0">
              <a:latin typeface="Calibri" pitchFamily="34" charset="0"/>
            </a:endParaRPr>
          </a:p>
        </p:txBody>
      </p:sp>
    </p:spTree>
    <p:extLst>
      <p:ext uri="{BB962C8B-B14F-4D97-AF65-F5344CB8AC3E}">
        <p14:creationId xmlns:p14="http://schemas.microsoft.com/office/powerpoint/2010/main" val="140980148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539552" y="2276872"/>
            <a:ext cx="8064896" cy="1673352"/>
          </a:xfrm>
        </p:spPr>
        <p:txBody>
          <a:bodyPr/>
          <a:lstStyle/>
          <a:p>
            <a:pPr algn="ctr"/>
            <a:r>
              <a:rPr lang="es-AR" dirty="0" smtClean="0"/>
              <a:t>Factores de compresión</a:t>
            </a:r>
            <a:endParaRPr lang="es-AR" dirty="0"/>
          </a:p>
        </p:txBody>
      </p:sp>
    </p:spTree>
    <p:extLst>
      <p:ext uri="{BB962C8B-B14F-4D97-AF65-F5344CB8AC3E}">
        <p14:creationId xmlns:p14="http://schemas.microsoft.com/office/powerpoint/2010/main" val="18956196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Factores de compresión</a:t>
            </a:r>
            <a:endParaRPr lang="es-AR"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1599634"/>
            <a:ext cx="7111050" cy="5257098"/>
          </a:xfrm>
          <a:prstGeom prst="rect">
            <a:avLst/>
          </a:prstGeom>
        </p:spPr>
      </p:pic>
    </p:spTree>
    <p:extLst>
      <p:ext uri="{BB962C8B-B14F-4D97-AF65-F5344CB8AC3E}">
        <p14:creationId xmlns:p14="http://schemas.microsoft.com/office/powerpoint/2010/main" val="36733170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539552" y="2276872"/>
            <a:ext cx="8064896" cy="1673352"/>
          </a:xfrm>
        </p:spPr>
        <p:txBody>
          <a:bodyPr/>
          <a:lstStyle/>
          <a:p>
            <a:pPr algn="ctr"/>
            <a:r>
              <a:rPr lang="es-AR" dirty="0" smtClean="0"/>
              <a:t>Calidad del audio codificado</a:t>
            </a:r>
            <a:endParaRPr lang="es-AR" dirty="0"/>
          </a:p>
        </p:txBody>
      </p:sp>
    </p:spTree>
    <p:extLst>
      <p:ext uri="{BB962C8B-B14F-4D97-AF65-F5344CB8AC3E}">
        <p14:creationId xmlns:p14="http://schemas.microsoft.com/office/powerpoint/2010/main" val="18956196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Calidad del audio codificado</a:t>
            </a:r>
            <a:endParaRPr lang="es-AR" dirty="0"/>
          </a:p>
        </p:txBody>
      </p:sp>
      <p:sp>
        <p:nvSpPr>
          <p:cNvPr id="4" name="3 CuadroTexto"/>
          <p:cNvSpPr txBox="1"/>
          <p:nvPr/>
        </p:nvSpPr>
        <p:spPr>
          <a:xfrm>
            <a:off x="755576" y="2204864"/>
            <a:ext cx="7776864" cy="923330"/>
          </a:xfrm>
          <a:prstGeom prst="rect">
            <a:avLst/>
          </a:prstGeom>
          <a:noFill/>
        </p:spPr>
        <p:txBody>
          <a:bodyPr wrap="square" rtlCol="0">
            <a:spAutoFit/>
          </a:bodyPr>
          <a:lstStyle/>
          <a:p>
            <a:r>
              <a:rPr lang="es-AR" dirty="0" smtClean="0">
                <a:latin typeface="Calibri" pitchFamily="34" charset="0"/>
              </a:rPr>
              <a:t>Seis personas ligadas a la música realizaron una comparación  entre un conjunto de pistas de audio sin codificar y las mismas pistas codificadas y calificaron la degradación del sonido según:</a:t>
            </a:r>
            <a:endParaRPr lang="es-AR" dirty="0">
              <a:latin typeface="Calibri" pitchFamily="34" charset="0"/>
            </a:endParaRPr>
          </a:p>
        </p:txBody>
      </p:sp>
      <p:graphicFrame>
        <p:nvGraphicFramePr>
          <p:cNvPr id="5" name="4 Tabla"/>
          <p:cNvGraphicFramePr>
            <a:graphicFrameLocks noGrp="1"/>
          </p:cNvGraphicFramePr>
          <p:nvPr>
            <p:extLst>
              <p:ext uri="{D42A27DB-BD31-4B8C-83A1-F6EECF244321}">
                <p14:modId xmlns:p14="http://schemas.microsoft.com/office/powerpoint/2010/main" val="3367368483"/>
              </p:ext>
            </p:extLst>
          </p:nvPr>
        </p:nvGraphicFramePr>
        <p:xfrm>
          <a:off x="2231740" y="3501008"/>
          <a:ext cx="4824536" cy="2194560"/>
        </p:xfrm>
        <a:graphic>
          <a:graphicData uri="http://schemas.openxmlformats.org/drawingml/2006/table">
            <a:tbl>
              <a:tblPr firstRow="1" bandRow="1">
                <a:tableStyleId>{073A0DAA-6AF3-43AB-8588-CEC1D06C72B9}</a:tableStyleId>
              </a:tblPr>
              <a:tblGrid>
                <a:gridCol w="2959652"/>
                <a:gridCol w="1864884"/>
              </a:tblGrid>
              <a:tr h="305753">
                <a:tc>
                  <a:txBody>
                    <a:bodyPr/>
                    <a:lstStyle/>
                    <a:p>
                      <a:pPr algn="ctr"/>
                      <a:r>
                        <a:rPr lang="es-AR" dirty="0" smtClean="0">
                          <a:latin typeface="Calibri" pitchFamily="34" charset="0"/>
                        </a:rPr>
                        <a:t>Degradación</a:t>
                      </a:r>
                      <a:endParaRPr lang="es-AR" dirty="0">
                        <a:latin typeface="Calibri" pitchFamily="34" charset="0"/>
                      </a:endParaRPr>
                    </a:p>
                  </a:txBody>
                  <a:tcPr/>
                </a:tc>
                <a:tc>
                  <a:txBody>
                    <a:bodyPr/>
                    <a:lstStyle/>
                    <a:p>
                      <a:pPr algn="ctr"/>
                      <a:r>
                        <a:rPr lang="es-AR" dirty="0" smtClean="0">
                          <a:latin typeface="Calibri" pitchFamily="34" charset="0"/>
                        </a:rPr>
                        <a:t>Calificación</a:t>
                      </a:r>
                      <a:endParaRPr lang="es-AR" dirty="0">
                        <a:latin typeface="Calibri" pitchFamily="34" charset="0"/>
                      </a:endParaRPr>
                    </a:p>
                  </a:txBody>
                  <a:tcPr/>
                </a:tc>
              </a:tr>
              <a:tr h="305753">
                <a:tc>
                  <a:txBody>
                    <a:bodyPr/>
                    <a:lstStyle/>
                    <a:p>
                      <a:r>
                        <a:rPr lang="es-AR" b="0" dirty="0" smtClean="0">
                          <a:latin typeface="Calibri" pitchFamily="34" charset="0"/>
                        </a:rPr>
                        <a:t>Imperceptible</a:t>
                      </a:r>
                      <a:endParaRPr lang="es-AR" b="0" dirty="0">
                        <a:latin typeface="Calibri" pitchFamily="34" charset="0"/>
                      </a:endParaRPr>
                    </a:p>
                  </a:txBody>
                  <a:tcPr/>
                </a:tc>
                <a:tc>
                  <a:txBody>
                    <a:bodyPr/>
                    <a:lstStyle/>
                    <a:p>
                      <a:pPr algn="ctr"/>
                      <a:r>
                        <a:rPr lang="es-AR" dirty="0" smtClean="0">
                          <a:latin typeface="Calibri" pitchFamily="34" charset="0"/>
                        </a:rPr>
                        <a:t>5</a:t>
                      </a:r>
                      <a:endParaRPr lang="es-AR" dirty="0">
                        <a:latin typeface="Calibri" pitchFamily="34" charset="0"/>
                      </a:endParaRPr>
                    </a:p>
                  </a:txBody>
                  <a:tcPr/>
                </a:tc>
              </a:tr>
              <a:tr h="305753">
                <a:tc>
                  <a:txBody>
                    <a:bodyPr/>
                    <a:lstStyle/>
                    <a:p>
                      <a:r>
                        <a:rPr lang="es-AR" b="0" dirty="0" smtClean="0">
                          <a:latin typeface="Calibri" pitchFamily="34" charset="0"/>
                        </a:rPr>
                        <a:t>Perceptible, pero no molesto</a:t>
                      </a:r>
                      <a:endParaRPr lang="es-AR" b="0" dirty="0">
                        <a:latin typeface="Calibri" pitchFamily="34" charset="0"/>
                      </a:endParaRPr>
                    </a:p>
                  </a:txBody>
                  <a:tcPr/>
                </a:tc>
                <a:tc>
                  <a:txBody>
                    <a:bodyPr/>
                    <a:lstStyle/>
                    <a:p>
                      <a:pPr algn="ctr"/>
                      <a:r>
                        <a:rPr lang="es-AR" dirty="0" smtClean="0">
                          <a:latin typeface="Calibri" pitchFamily="34" charset="0"/>
                        </a:rPr>
                        <a:t>4</a:t>
                      </a:r>
                      <a:endParaRPr lang="es-AR" dirty="0">
                        <a:latin typeface="Calibri" pitchFamily="34" charset="0"/>
                      </a:endParaRPr>
                    </a:p>
                  </a:txBody>
                  <a:tcPr/>
                </a:tc>
              </a:tr>
              <a:tr h="305753">
                <a:tc>
                  <a:txBody>
                    <a:bodyPr/>
                    <a:lstStyle/>
                    <a:p>
                      <a:r>
                        <a:rPr lang="es-AR" b="0" dirty="0" smtClean="0">
                          <a:latin typeface="Calibri" pitchFamily="34" charset="0"/>
                        </a:rPr>
                        <a:t>Ligeramente molesto</a:t>
                      </a:r>
                      <a:endParaRPr lang="es-AR" b="0" dirty="0">
                        <a:latin typeface="Calibri" pitchFamily="34" charset="0"/>
                      </a:endParaRPr>
                    </a:p>
                  </a:txBody>
                  <a:tcPr/>
                </a:tc>
                <a:tc>
                  <a:txBody>
                    <a:bodyPr/>
                    <a:lstStyle/>
                    <a:p>
                      <a:pPr algn="ctr"/>
                      <a:r>
                        <a:rPr lang="es-AR" dirty="0" smtClean="0">
                          <a:latin typeface="Calibri" pitchFamily="34" charset="0"/>
                        </a:rPr>
                        <a:t>3</a:t>
                      </a:r>
                      <a:endParaRPr lang="es-AR" dirty="0">
                        <a:latin typeface="Calibri" pitchFamily="34" charset="0"/>
                      </a:endParaRPr>
                    </a:p>
                  </a:txBody>
                  <a:tcPr/>
                </a:tc>
              </a:tr>
              <a:tr h="305753">
                <a:tc>
                  <a:txBody>
                    <a:bodyPr/>
                    <a:lstStyle/>
                    <a:p>
                      <a:r>
                        <a:rPr lang="es-AR" b="0" dirty="0" smtClean="0">
                          <a:latin typeface="Calibri" pitchFamily="34" charset="0"/>
                        </a:rPr>
                        <a:t>Molesto</a:t>
                      </a:r>
                      <a:endParaRPr lang="es-AR" b="0" dirty="0">
                        <a:latin typeface="Calibri" pitchFamily="34" charset="0"/>
                      </a:endParaRPr>
                    </a:p>
                  </a:txBody>
                  <a:tcPr/>
                </a:tc>
                <a:tc>
                  <a:txBody>
                    <a:bodyPr/>
                    <a:lstStyle/>
                    <a:p>
                      <a:pPr algn="ctr"/>
                      <a:r>
                        <a:rPr lang="es-AR" dirty="0" smtClean="0">
                          <a:latin typeface="Calibri" pitchFamily="34" charset="0"/>
                        </a:rPr>
                        <a:t>2</a:t>
                      </a:r>
                      <a:endParaRPr lang="es-AR" dirty="0">
                        <a:latin typeface="Calibri" pitchFamily="34" charset="0"/>
                      </a:endParaRPr>
                    </a:p>
                  </a:txBody>
                  <a:tcPr/>
                </a:tc>
              </a:tr>
              <a:tr h="305753">
                <a:tc>
                  <a:txBody>
                    <a:bodyPr/>
                    <a:lstStyle/>
                    <a:p>
                      <a:r>
                        <a:rPr lang="es-AR" b="0" dirty="0" smtClean="0">
                          <a:latin typeface="Calibri" pitchFamily="34" charset="0"/>
                        </a:rPr>
                        <a:t>Muy molesto</a:t>
                      </a:r>
                      <a:endParaRPr lang="es-AR" b="0" dirty="0">
                        <a:latin typeface="Calibri" pitchFamily="34" charset="0"/>
                      </a:endParaRPr>
                    </a:p>
                  </a:txBody>
                  <a:tcPr/>
                </a:tc>
                <a:tc>
                  <a:txBody>
                    <a:bodyPr/>
                    <a:lstStyle/>
                    <a:p>
                      <a:pPr algn="ctr"/>
                      <a:r>
                        <a:rPr lang="es-AR" dirty="0" smtClean="0">
                          <a:latin typeface="Calibri" pitchFamily="34" charset="0"/>
                        </a:rPr>
                        <a:t>1</a:t>
                      </a:r>
                      <a:endParaRPr lang="es-AR" dirty="0">
                        <a:latin typeface="Calibri" pitchFamily="34" charset="0"/>
                      </a:endParaRPr>
                    </a:p>
                  </a:txBody>
                  <a:tcPr/>
                </a:tc>
              </a:tr>
            </a:tbl>
          </a:graphicData>
        </a:graphic>
      </p:graphicFrame>
    </p:spTree>
    <p:extLst>
      <p:ext uri="{BB962C8B-B14F-4D97-AF65-F5344CB8AC3E}">
        <p14:creationId xmlns:p14="http://schemas.microsoft.com/office/powerpoint/2010/main" val="216530532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Calidad del audio codificado</a:t>
            </a:r>
            <a:endParaRPr lang="es-AR"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1625457"/>
            <a:ext cx="7410136" cy="5212035"/>
          </a:xfrm>
          <a:prstGeom prst="rect">
            <a:avLst/>
          </a:prstGeom>
        </p:spPr>
      </p:pic>
    </p:spTree>
    <p:extLst>
      <p:ext uri="{BB962C8B-B14F-4D97-AF65-F5344CB8AC3E}">
        <p14:creationId xmlns:p14="http://schemas.microsoft.com/office/powerpoint/2010/main" val="49975851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539552" y="2492896"/>
            <a:ext cx="8064896" cy="1673352"/>
          </a:xfrm>
        </p:spPr>
        <p:txBody>
          <a:bodyPr/>
          <a:lstStyle/>
          <a:p>
            <a:pPr algn="ctr"/>
            <a:r>
              <a:rPr lang="es-AR" dirty="0" smtClean="0"/>
              <a:t>CONCLUSIONES</a:t>
            </a:r>
            <a:endParaRPr lang="es-AR" dirty="0"/>
          </a:p>
        </p:txBody>
      </p:sp>
    </p:spTree>
    <p:extLst>
      <p:ext uri="{BB962C8B-B14F-4D97-AF65-F5344CB8AC3E}">
        <p14:creationId xmlns:p14="http://schemas.microsoft.com/office/powerpoint/2010/main" val="103404580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CONCLUSIONES</a:t>
            </a:r>
            <a:endParaRPr lang="es-AR" dirty="0"/>
          </a:p>
        </p:txBody>
      </p:sp>
      <p:sp>
        <p:nvSpPr>
          <p:cNvPr id="4" name="3 CuadroTexto"/>
          <p:cNvSpPr txBox="1"/>
          <p:nvPr/>
        </p:nvSpPr>
        <p:spPr>
          <a:xfrm>
            <a:off x="539552" y="1628800"/>
            <a:ext cx="8136904" cy="4801314"/>
          </a:xfrm>
          <a:prstGeom prst="rect">
            <a:avLst/>
          </a:prstGeom>
          <a:noFill/>
        </p:spPr>
        <p:txBody>
          <a:bodyPr wrap="square" rtlCol="0">
            <a:spAutoFit/>
          </a:bodyPr>
          <a:lstStyle/>
          <a:p>
            <a:pPr marL="285750" indent="-285750">
              <a:buClr>
                <a:srgbClr val="00B050"/>
              </a:buClr>
              <a:buFont typeface="Wingdings" pitchFamily="2" charset="2"/>
              <a:buChar char="ü"/>
            </a:pPr>
            <a:r>
              <a:rPr lang="es-AR" dirty="0">
                <a:latin typeface="Calibri" pitchFamily="34" charset="0"/>
              </a:rPr>
              <a:t>Se ha logrado desarrollar un codificador perceptual de audio cuyo principio de </a:t>
            </a:r>
            <a:r>
              <a:rPr lang="es-AR" dirty="0" smtClean="0">
                <a:latin typeface="Calibri" pitchFamily="34" charset="0"/>
              </a:rPr>
              <a:t>funcionamiento se </a:t>
            </a:r>
            <a:r>
              <a:rPr lang="es-AR" dirty="0">
                <a:latin typeface="Calibri" pitchFamily="34" charset="0"/>
              </a:rPr>
              <a:t>basa en el algoritmo de </a:t>
            </a:r>
            <a:r>
              <a:rPr lang="es-AR" dirty="0" smtClean="0">
                <a:latin typeface="Calibri" pitchFamily="34" charset="0"/>
              </a:rPr>
              <a:t>descomposición empírica </a:t>
            </a:r>
            <a:r>
              <a:rPr lang="es-AR" dirty="0">
                <a:latin typeface="Calibri" pitchFamily="34" charset="0"/>
              </a:rPr>
              <a:t>de modos y utiliza </a:t>
            </a:r>
            <a:r>
              <a:rPr lang="es-AR" dirty="0" smtClean="0">
                <a:latin typeface="Calibri" pitchFamily="34" charset="0"/>
              </a:rPr>
              <a:t>además un </a:t>
            </a:r>
            <a:r>
              <a:rPr lang="es-AR" dirty="0">
                <a:latin typeface="Calibri" pitchFamily="34" charset="0"/>
              </a:rPr>
              <a:t>modelo </a:t>
            </a:r>
            <a:r>
              <a:rPr lang="es-AR" dirty="0" smtClean="0">
                <a:latin typeface="Calibri" pitchFamily="34" charset="0"/>
              </a:rPr>
              <a:t>psicoacústico </a:t>
            </a:r>
            <a:r>
              <a:rPr lang="es-AR" dirty="0">
                <a:latin typeface="Calibri" pitchFamily="34" charset="0"/>
              </a:rPr>
              <a:t>para poder descartar </a:t>
            </a:r>
            <a:r>
              <a:rPr lang="es-AR" dirty="0" smtClean="0">
                <a:latin typeface="Calibri" pitchFamily="34" charset="0"/>
              </a:rPr>
              <a:t>información </a:t>
            </a:r>
            <a:r>
              <a:rPr lang="es-AR" dirty="0">
                <a:latin typeface="Calibri" pitchFamily="34" charset="0"/>
              </a:rPr>
              <a:t>irrelevante al </a:t>
            </a:r>
            <a:r>
              <a:rPr lang="es-AR" dirty="0" smtClean="0">
                <a:latin typeface="Calibri" pitchFamily="34" charset="0"/>
              </a:rPr>
              <a:t>oído.</a:t>
            </a:r>
          </a:p>
          <a:p>
            <a:pPr marL="285750" indent="-285750">
              <a:buClr>
                <a:srgbClr val="00B050"/>
              </a:buClr>
              <a:buFont typeface="Wingdings" pitchFamily="2" charset="2"/>
              <a:buChar char="ü"/>
            </a:pPr>
            <a:endParaRPr lang="es-AR" dirty="0">
              <a:latin typeface="Calibri" pitchFamily="34" charset="0"/>
            </a:endParaRPr>
          </a:p>
          <a:p>
            <a:pPr marL="285750" indent="-285750">
              <a:buClr>
                <a:srgbClr val="00B050"/>
              </a:buClr>
              <a:buFont typeface="Wingdings" pitchFamily="2" charset="2"/>
              <a:buChar char="ü"/>
            </a:pPr>
            <a:r>
              <a:rPr lang="es-AR" dirty="0">
                <a:latin typeface="Calibri" pitchFamily="34" charset="0"/>
              </a:rPr>
              <a:t>Se han realizado ensayos para determinar el </a:t>
            </a:r>
            <a:r>
              <a:rPr lang="es-AR" dirty="0" smtClean="0">
                <a:latin typeface="Calibri" pitchFamily="34" charset="0"/>
              </a:rPr>
              <a:t>desempeño </a:t>
            </a:r>
            <a:r>
              <a:rPr lang="es-AR" dirty="0">
                <a:latin typeface="Calibri" pitchFamily="34" charset="0"/>
              </a:rPr>
              <a:t>del </a:t>
            </a:r>
            <a:r>
              <a:rPr lang="es-AR" dirty="0" smtClean="0">
                <a:latin typeface="Calibri" pitchFamily="34" charset="0"/>
              </a:rPr>
              <a:t>códec. </a:t>
            </a:r>
            <a:r>
              <a:rPr lang="es-AR" smtClean="0">
                <a:latin typeface="Calibri" pitchFamily="34" charset="0"/>
              </a:rPr>
              <a:t>En </a:t>
            </a:r>
            <a:r>
              <a:rPr lang="es-AR" dirty="0">
                <a:latin typeface="Calibri" pitchFamily="34" charset="0"/>
              </a:rPr>
              <a:t>primer </a:t>
            </a:r>
            <a:r>
              <a:rPr lang="es-AR" dirty="0" smtClean="0">
                <a:latin typeface="Calibri" pitchFamily="34" charset="0"/>
              </a:rPr>
              <a:t>lugar se </a:t>
            </a:r>
            <a:r>
              <a:rPr lang="es-AR" dirty="0">
                <a:latin typeface="Calibri" pitchFamily="34" charset="0"/>
              </a:rPr>
              <a:t>hizo una </a:t>
            </a:r>
            <a:r>
              <a:rPr lang="es-AR" dirty="0" smtClean="0">
                <a:latin typeface="Calibri" pitchFamily="34" charset="0"/>
              </a:rPr>
              <a:t>comparación </a:t>
            </a:r>
            <a:r>
              <a:rPr lang="es-AR" dirty="0">
                <a:latin typeface="Calibri" pitchFamily="34" charset="0"/>
              </a:rPr>
              <a:t>del factor de </a:t>
            </a:r>
            <a:r>
              <a:rPr lang="es-AR" dirty="0" smtClean="0">
                <a:latin typeface="Calibri" pitchFamily="34" charset="0"/>
              </a:rPr>
              <a:t>compresión </a:t>
            </a:r>
            <a:r>
              <a:rPr lang="es-AR" dirty="0">
                <a:latin typeface="Calibri" pitchFamily="34" charset="0"/>
              </a:rPr>
              <a:t>frente a otros codificadores </a:t>
            </a:r>
            <a:r>
              <a:rPr lang="es-AR" dirty="0" smtClean="0">
                <a:latin typeface="Calibri" pitchFamily="34" charset="0"/>
              </a:rPr>
              <a:t>comerciales. En </a:t>
            </a:r>
            <a:r>
              <a:rPr lang="es-AR" dirty="0">
                <a:latin typeface="Calibri" pitchFamily="34" charset="0"/>
              </a:rPr>
              <a:t>segundo lugar la calidad del audio codificado fue calificada por seis oyentes </a:t>
            </a:r>
            <a:r>
              <a:rPr lang="es-AR" dirty="0" smtClean="0">
                <a:latin typeface="Calibri" pitchFamily="34" charset="0"/>
              </a:rPr>
              <a:t>estrechamente ligados </a:t>
            </a:r>
            <a:r>
              <a:rPr lang="es-AR" dirty="0">
                <a:latin typeface="Calibri" pitchFamily="34" charset="0"/>
              </a:rPr>
              <a:t>al mundo de la </a:t>
            </a:r>
            <a:r>
              <a:rPr lang="es-AR" dirty="0" smtClean="0">
                <a:latin typeface="Calibri" pitchFamily="34" charset="0"/>
              </a:rPr>
              <a:t>música. </a:t>
            </a:r>
            <a:r>
              <a:rPr lang="es-AR" dirty="0">
                <a:latin typeface="Calibri" pitchFamily="34" charset="0"/>
              </a:rPr>
              <a:t>En ambos casos los resultados obtenidos han </a:t>
            </a:r>
            <a:r>
              <a:rPr lang="es-AR" dirty="0" smtClean="0">
                <a:latin typeface="Calibri" pitchFamily="34" charset="0"/>
              </a:rPr>
              <a:t>sido sumamente </a:t>
            </a:r>
            <a:r>
              <a:rPr lang="es-AR" dirty="0">
                <a:latin typeface="Calibri" pitchFamily="34" charset="0"/>
              </a:rPr>
              <a:t>satisfactorios</a:t>
            </a:r>
            <a:r>
              <a:rPr lang="es-AR" dirty="0" smtClean="0">
                <a:latin typeface="Calibri" pitchFamily="34" charset="0"/>
              </a:rPr>
              <a:t>.</a:t>
            </a:r>
          </a:p>
          <a:p>
            <a:pPr marL="285750" indent="-285750">
              <a:buClr>
                <a:srgbClr val="00B050"/>
              </a:buClr>
              <a:buFont typeface="Wingdings" pitchFamily="2" charset="2"/>
              <a:buChar char="ü"/>
            </a:pPr>
            <a:endParaRPr lang="es-AR" dirty="0">
              <a:latin typeface="Calibri" pitchFamily="34" charset="0"/>
            </a:endParaRPr>
          </a:p>
          <a:p>
            <a:pPr marL="285750" indent="-285750">
              <a:buClr>
                <a:srgbClr val="00B050"/>
              </a:buClr>
              <a:buFont typeface="Wingdings" pitchFamily="2" charset="2"/>
              <a:buChar char="ü"/>
            </a:pPr>
            <a:r>
              <a:rPr lang="es-AR" dirty="0" smtClean="0">
                <a:latin typeface="Calibri" pitchFamily="34" charset="0"/>
              </a:rPr>
              <a:t>Los </a:t>
            </a:r>
            <a:r>
              <a:rPr lang="es-AR" dirty="0">
                <a:latin typeface="Calibri" pitchFamily="34" charset="0"/>
              </a:rPr>
              <a:t>resultados obtenidos permiten decir que las metas propuestas han sido </a:t>
            </a:r>
            <a:r>
              <a:rPr lang="es-AR" dirty="0" smtClean="0">
                <a:latin typeface="Calibri" pitchFamily="34" charset="0"/>
              </a:rPr>
              <a:t>alcanzadas.</a:t>
            </a:r>
          </a:p>
          <a:p>
            <a:pPr>
              <a:buClr>
                <a:srgbClr val="00B050"/>
              </a:buClr>
            </a:pPr>
            <a:endParaRPr lang="es-AR" dirty="0">
              <a:latin typeface="Calibri" pitchFamily="34" charset="0"/>
            </a:endParaRPr>
          </a:p>
          <a:p>
            <a:pPr>
              <a:buClr>
                <a:srgbClr val="00B050"/>
              </a:buClr>
            </a:pPr>
            <a:endParaRPr lang="es-AR" dirty="0" smtClean="0">
              <a:latin typeface="Calibri" pitchFamily="34" charset="0"/>
            </a:endParaRPr>
          </a:p>
          <a:p>
            <a:pPr marL="285750" indent="-285750">
              <a:buClr>
                <a:srgbClr val="00B050"/>
              </a:buClr>
              <a:buFont typeface="Wingdings" pitchFamily="2" charset="2"/>
              <a:buChar char="ü"/>
            </a:pPr>
            <a:endParaRPr lang="es-AR" dirty="0">
              <a:latin typeface="Calibri" pitchFamily="34" charset="0"/>
            </a:endParaRPr>
          </a:p>
          <a:p>
            <a:pPr marL="285750" indent="-285750">
              <a:buClr>
                <a:srgbClr val="00B050"/>
              </a:buClr>
              <a:buFont typeface="Wingdings" pitchFamily="2" charset="2"/>
              <a:buChar char="ü"/>
            </a:pPr>
            <a:endParaRPr lang="es-AR" dirty="0">
              <a:latin typeface="Calibri" pitchFamily="34" charset="0"/>
            </a:endParaRPr>
          </a:p>
        </p:txBody>
      </p:sp>
    </p:spTree>
    <p:extLst>
      <p:ext uri="{BB962C8B-B14F-4D97-AF65-F5344CB8AC3E}">
        <p14:creationId xmlns:p14="http://schemas.microsoft.com/office/powerpoint/2010/main" val="232401185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539552" y="2492896"/>
            <a:ext cx="8064896" cy="1673352"/>
          </a:xfrm>
        </p:spPr>
        <p:txBody>
          <a:bodyPr/>
          <a:lstStyle/>
          <a:p>
            <a:pPr algn="ctr"/>
            <a:r>
              <a:rPr lang="es-AR" dirty="0" smtClean="0"/>
              <a:t> MEJORAS PROPUESTAS</a:t>
            </a:r>
            <a:endParaRPr lang="es-AR" dirty="0"/>
          </a:p>
        </p:txBody>
      </p:sp>
    </p:spTree>
    <p:extLst>
      <p:ext uri="{BB962C8B-B14F-4D97-AF65-F5344CB8AC3E}">
        <p14:creationId xmlns:p14="http://schemas.microsoft.com/office/powerpoint/2010/main" val="108330701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MEJORAS PROPUESTAS</a:t>
            </a:r>
            <a:endParaRPr lang="es-AR" dirty="0"/>
          </a:p>
        </p:txBody>
      </p:sp>
      <p:sp>
        <p:nvSpPr>
          <p:cNvPr id="4" name="3 CuadroTexto"/>
          <p:cNvSpPr txBox="1"/>
          <p:nvPr/>
        </p:nvSpPr>
        <p:spPr>
          <a:xfrm>
            <a:off x="539552" y="2708920"/>
            <a:ext cx="7992888" cy="2308324"/>
          </a:xfrm>
          <a:prstGeom prst="rect">
            <a:avLst/>
          </a:prstGeom>
          <a:noFill/>
        </p:spPr>
        <p:txBody>
          <a:bodyPr wrap="square" rtlCol="0">
            <a:spAutoFit/>
          </a:bodyPr>
          <a:lstStyle/>
          <a:p>
            <a:pPr marL="285750" indent="-285750">
              <a:buClr>
                <a:srgbClr val="FF0000"/>
              </a:buClr>
              <a:buFont typeface="Wingdings" pitchFamily="2" charset="2"/>
              <a:buChar char="Ø"/>
            </a:pPr>
            <a:r>
              <a:rPr lang="es-AR" dirty="0" smtClean="0">
                <a:latin typeface="Calibri" pitchFamily="34" charset="0"/>
              </a:rPr>
              <a:t>Realizar un </a:t>
            </a:r>
            <a:r>
              <a:rPr lang="es-AR" dirty="0">
                <a:latin typeface="Calibri" pitchFamily="34" charset="0"/>
              </a:rPr>
              <a:t>solapamiento de cuadros </a:t>
            </a:r>
            <a:r>
              <a:rPr lang="es-AR" dirty="0" smtClean="0">
                <a:latin typeface="Calibri" pitchFamily="34" charset="0"/>
              </a:rPr>
              <a:t>adecuado para </a:t>
            </a:r>
            <a:r>
              <a:rPr lang="es-AR" dirty="0">
                <a:latin typeface="Calibri" pitchFamily="34" charset="0"/>
              </a:rPr>
              <a:t>eliminar la </a:t>
            </a:r>
            <a:r>
              <a:rPr lang="es-AR" dirty="0" smtClean="0">
                <a:latin typeface="Calibri" pitchFamily="34" charset="0"/>
              </a:rPr>
              <a:t>aparición </a:t>
            </a:r>
            <a:r>
              <a:rPr lang="es-AR" dirty="0">
                <a:latin typeface="Calibri" pitchFamily="34" charset="0"/>
              </a:rPr>
              <a:t>de los </a:t>
            </a:r>
            <a:r>
              <a:rPr lang="es-AR" i="1" dirty="0">
                <a:latin typeface="Calibri" pitchFamily="34" charset="0"/>
              </a:rPr>
              <a:t>clicks </a:t>
            </a:r>
            <a:r>
              <a:rPr lang="es-AR" dirty="0">
                <a:latin typeface="Calibri" pitchFamily="34" charset="0"/>
              </a:rPr>
              <a:t>en la </a:t>
            </a:r>
            <a:r>
              <a:rPr lang="es-AR" dirty="0" smtClean="0">
                <a:latin typeface="Calibri" pitchFamily="34" charset="0"/>
              </a:rPr>
              <a:t>reconstrucción de la señal de audio.</a:t>
            </a:r>
          </a:p>
          <a:p>
            <a:pPr marL="285750" indent="-285750">
              <a:buClr>
                <a:srgbClr val="FF0000"/>
              </a:buClr>
              <a:buFont typeface="Wingdings" pitchFamily="2" charset="2"/>
              <a:buChar char="Ø"/>
            </a:pPr>
            <a:endParaRPr lang="es-AR" dirty="0">
              <a:latin typeface="Calibri" pitchFamily="34" charset="0"/>
            </a:endParaRPr>
          </a:p>
          <a:p>
            <a:pPr marL="285750" indent="-285750">
              <a:buClr>
                <a:srgbClr val="FF0000"/>
              </a:buClr>
              <a:buFont typeface="Wingdings" pitchFamily="2" charset="2"/>
              <a:buChar char="Ø"/>
            </a:pPr>
            <a:r>
              <a:rPr lang="es-AR" dirty="0" smtClean="0">
                <a:latin typeface="Calibri" pitchFamily="34" charset="0"/>
              </a:rPr>
              <a:t>Definir </a:t>
            </a:r>
            <a:r>
              <a:rPr lang="es-AR" dirty="0">
                <a:latin typeface="Calibri" pitchFamily="34" charset="0"/>
              </a:rPr>
              <a:t>un formato de archivo de salida que contenga </a:t>
            </a:r>
            <a:r>
              <a:rPr lang="es-AR" dirty="0" smtClean="0">
                <a:latin typeface="Calibri" pitchFamily="34" charset="0"/>
              </a:rPr>
              <a:t>información especifica </a:t>
            </a:r>
            <a:r>
              <a:rPr lang="es-AR" dirty="0">
                <a:latin typeface="Calibri" pitchFamily="34" charset="0"/>
              </a:rPr>
              <a:t>del archivo codificado (cantidad de canales, frecuencia de muestreo, </a:t>
            </a:r>
            <a:r>
              <a:rPr lang="es-AR" dirty="0" smtClean="0">
                <a:latin typeface="Calibri" pitchFamily="34" charset="0"/>
              </a:rPr>
              <a:t>cantidad de </a:t>
            </a:r>
            <a:r>
              <a:rPr lang="es-AR" dirty="0">
                <a:latin typeface="Calibri" pitchFamily="34" charset="0"/>
              </a:rPr>
              <a:t>bits correspondientes a las muestras de audio, </a:t>
            </a:r>
            <a:r>
              <a:rPr lang="es-AR" dirty="0" smtClean="0">
                <a:latin typeface="Calibri" pitchFamily="34" charset="0"/>
              </a:rPr>
              <a:t>etc.) </a:t>
            </a:r>
            <a:r>
              <a:rPr lang="es-AR" dirty="0">
                <a:latin typeface="Calibri" pitchFamily="34" charset="0"/>
              </a:rPr>
              <a:t>tal como lo hace </a:t>
            </a:r>
            <a:r>
              <a:rPr lang="es-AR" dirty="0" smtClean="0">
                <a:latin typeface="Simplified Arabic Fixed" pitchFamily="49" charset="-78"/>
                <a:cs typeface="Simplified Arabic Fixed" pitchFamily="49" charset="-78"/>
              </a:rPr>
              <a:t>wave</a:t>
            </a:r>
            <a:r>
              <a:rPr lang="es-AR" dirty="0" smtClean="0">
                <a:latin typeface="Calibri" pitchFamily="34" charset="0"/>
              </a:rPr>
              <a:t>.</a:t>
            </a:r>
          </a:p>
          <a:p>
            <a:pPr marL="285750" indent="-285750">
              <a:buClr>
                <a:srgbClr val="FF0000"/>
              </a:buClr>
              <a:buFont typeface="Wingdings" pitchFamily="2" charset="2"/>
              <a:buChar char="Ø"/>
            </a:pPr>
            <a:endParaRPr lang="es-AR" dirty="0">
              <a:latin typeface="Calibri" pitchFamily="34" charset="0"/>
            </a:endParaRPr>
          </a:p>
          <a:p>
            <a:pPr marL="285750" indent="-285750">
              <a:buClr>
                <a:srgbClr val="FF0000"/>
              </a:buClr>
              <a:buFont typeface="Wingdings" pitchFamily="2" charset="2"/>
              <a:buChar char="Ø"/>
            </a:pPr>
            <a:r>
              <a:rPr lang="es-AR" dirty="0" smtClean="0">
                <a:latin typeface="Calibri" pitchFamily="34" charset="0"/>
              </a:rPr>
              <a:t>Pulir el algoritmo </a:t>
            </a:r>
            <a:r>
              <a:rPr lang="es-AR" dirty="0">
                <a:latin typeface="Calibri" pitchFamily="34" charset="0"/>
              </a:rPr>
              <a:t>desarrollado a fin de obtener un procesamiento </a:t>
            </a:r>
            <a:r>
              <a:rPr lang="es-AR" dirty="0" smtClean="0">
                <a:latin typeface="Calibri" pitchFamily="34" charset="0"/>
              </a:rPr>
              <a:t>más </a:t>
            </a:r>
            <a:r>
              <a:rPr lang="es-AR" dirty="0">
                <a:latin typeface="Calibri" pitchFamily="34" charset="0"/>
              </a:rPr>
              <a:t>veloz.</a:t>
            </a:r>
          </a:p>
        </p:txBody>
      </p:sp>
    </p:spTree>
    <p:extLst>
      <p:ext uri="{BB962C8B-B14F-4D97-AF65-F5344CB8AC3E}">
        <p14:creationId xmlns:p14="http://schemas.microsoft.com/office/powerpoint/2010/main" val="23911580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467544" y="2348880"/>
            <a:ext cx="8064896" cy="1673352"/>
          </a:xfrm>
        </p:spPr>
        <p:txBody>
          <a:bodyPr/>
          <a:lstStyle/>
          <a:p>
            <a:pPr algn="ctr"/>
            <a:r>
              <a:rPr lang="es-AR" dirty="0" smtClean="0"/>
              <a:t> </a:t>
            </a:r>
            <a:r>
              <a:rPr lang="es-AR" sz="6600" dirty="0" smtClean="0"/>
              <a:t>¿PREGUNTAS?</a:t>
            </a:r>
            <a:endParaRPr lang="es-AR" sz="6600" dirty="0"/>
          </a:p>
        </p:txBody>
      </p:sp>
    </p:spTree>
    <p:extLst>
      <p:ext uri="{BB962C8B-B14F-4D97-AF65-F5344CB8AC3E}">
        <p14:creationId xmlns:p14="http://schemas.microsoft.com/office/powerpoint/2010/main" val="46605096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683568" y="1052736"/>
            <a:ext cx="8013192" cy="1636776"/>
          </a:xfrm>
        </p:spPr>
        <p:txBody>
          <a:bodyPr>
            <a:normAutofit/>
          </a:bodyPr>
          <a:lstStyle/>
          <a:p>
            <a:pPr algn="ctr"/>
            <a:r>
              <a:rPr lang="es-AR" sz="7200" dirty="0" smtClean="0">
                <a:solidFill>
                  <a:schemeClr val="accent1"/>
                </a:solidFill>
                <a:latin typeface="Adobe Arabic" pitchFamily="18" charset="-78"/>
                <a:cs typeface="Adobe Arabic" pitchFamily="18" charset="-78"/>
              </a:rPr>
              <a:t>ASPECTOS GENERALES</a:t>
            </a:r>
            <a:endParaRPr lang="es-AR" sz="7200" dirty="0">
              <a:solidFill>
                <a:schemeClr val="accent1"/>
              </a:solidFill>
              <a:latin typeface="Adobe Arabic" pitchFamily="18" charset="-78"/>
              <a:cs typeface="Adobe Arabic" pitchFamily="18" charset="-78"/>
            </a:endParaRPr>
          </a:p>
        </p:txBody>
      </p:sp>
    </p:spTree>
    <p:extLst>
      <p:ext uri="{BB962C8B-B14F-4D97-AF65-F5344CB8AC3E}">
        <p14:creationId xmlns:p14="http://schemas.microsoft.com/office/powerpoint/2010/main" val="33494057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467544" y="1988840"/>
            <a:ext cx="8293224" cy="1673352"/>
          </a:xfrm>
        </p:spPr>
        <p:txBody>
          <a:bodyPr>
            <a:normAutofit/>
          </a:bodyPr>
          <a:lstStyle/>
          <a:p>
            <a:pPr algn="ctr"/>
            <a:r>
              <a:rPr lang="es-AR" sz="9600" dirty="0" smtClean="0"/>
              <a:t>¡¡¡ GRACIAS !!!</a:t>
            </a:r>
            <a:endParaRPr lang="es-AR" sz="9600" dirty="0"/>
          </a:p>
        </p:txBody>
      </p:sp>
    </p:spTree>
    <p:extLst>
      <p:ext uri="{BB962C8B-B14F-4D97-AF65-F5344CB8AC3E}">
        <p14:creationId xmlns:p14="http://schemas.microsoft.com/office/powerpoint/2010/main" val="17479534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pPr algn="ctr"/>
            <a:r>
              <a:rPr lang="es-AR" dirty="0" smtClean="0"/>
              <a:t>Audio Digital</a:t>
            </a:r>
            <a:endParaRPr lang="es-AR" dirty="0"/>
          </a:p>
        </p:txBody>
      </p:sp>
      <p:sp>
        <p:nvSpPr>
          <p:cNvPr id="5" name="4 Marcador de contenido"/>
          <p:cNvSpPr>
            <a:spLocks noGrp="1"/>
          </p:cNvSpPr>
          <p:nvPr>
            <p:ph idx="1"/>
          </p:nvPr>
        </p:nvSpPr>
        <p:spPr/>
        <p:txBody>
          <a:bodyPr/>
          <a:lstStyle/>
          <a:p>
            <a:pPr marL="118872" indent="0">
              <a:buNone/>
            </a:pPr>
            <a:r>
              <a:rPr lang="es-AR" dirty="0" smtClean="0">
                <a:latin typeface="Calibri" pitchFamily="34" charset="0"/>
              </a:rPr>
              <a:t>Cuando el sonido es captado por un micrófono, se convierte en un voltaje que varía continuamente con el tiempo. Tal tensión es la representación analógica del sonido. La digitalización del mismo se efectúa midiendo el voltaje en muchos puntos en el tiempo, traduciendo cada valor medido en un número y escribiendo los números en un archivo. Este proceso se denomina </a:t>
            </a:r>
            <a:r>
              <a:rPr lang="es-AR" i="1" dirty="0" smtClean="0">
                <a:latin typeface="Calibri" pitchFamily="34" charset="0"/>
              </a:rPr>
              <a:t>muestreo.</a:t>
            </a:r>
            <a:endParaRPr lang="es-AR" i="1" dirty="0">
              <a:latin typeface="Calibri" pitchFamily="34" charset="0"/>
            </a:endParaRPr>
          </a:p>
        </p:txBody>
      </p:sp>
    </p:spTree>
    <p:extLst>
      <p:ext uri="{BB962C8B-B14F-4D97-AF65-F5344CB8AC3E}">
        <p14:creationId xmlns:p14="http://schemas.microsoft.com/office/powerpoint/2010/main" val="21018400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116632"/>
            <a:ext cx="9122296" cy="1252728"/>
          </a:xfrm>
        </p:spPr>
        <p:txBody>
          <a:bodyPr>
            <a:normAutofit/>
          </a:bodyPr>
          <a:lstStyle/>
          <a:p>
            <a:pPr algn="ctr"/>
            <a:r>
              <a:rPr lang="es-AR" sz="3200" dirty="0" smtClean="0"/>
              <a:t>¿Cuán a menudo se debe muestrear un sonido?</a:t>
            </a:r>
            <a:endParaRPr lang="es-AR" sz="3200" dirty="0"/>
          </a:p>
        </p:txBody>
      </p:sp>
      <p:pic>
        <p:nvPicPr>
          <p:cNvPr id="4" name="3 Marcador de contenido"/>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99592" y="1527229"/>
            <a:ext cx="7488832" cy="5328591"/>
          </a:xfrm>
        </p:spPr>
      </p:pic>
    </p:spTree>
    <p:extLst>
      <p:ext uri="{BB962C8B-B14F-4D97-AF65-F5344CB8AC3E}">
        <p14:creationId xmlns:p14="http://schemas.microsoft.com/office/powerpoint/2010/main" val="241491640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ódulo">
  <a:themeElements>
    <a:clrScheme name="Módulo">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ódulo">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ódul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1_Módulo">
  <a:themeElements>
    <a:clrScheme name="Módulo">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ódulo">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ódul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1402</TotalTime>
  <Words>2169</Words>
  <Application>Microsoft Office PowerPoint</Application>
  <PresentationFormat>Presentación en pantalla (4:3)</PresentationFormat>
  <Paragraphs>247</Paragraphs>
  <Slides>70</Slides>
  <Notes>0</Notes>
  <HiddenSlides>0</HiddenSlides>
  <MMClips>0</MMClips>
  <ScaleCrop>false</ScaleCrop>
  <HeadingPairs>
    <vt:vector size="4" baseType="variant">
      <vt:variant>
        <vt:lpstr>Tema</vt:lpstr>
      </vt:variant>
      <vt:variant>
        <vt:i4>2</vt:i4>
      </vt:variant>
      <vt:variant>
        <vt:lpstr>Títulos de diapositiva</vt:lpstr>
      </vt:variant>
      <vt:variant>
        <vt:i4>70</vt:i4>
      </vt:variant>
    </vt:vector>
  </HeadingPairs>
  <TitlesOfParts>
    <vt:vector size="72" baseType="lpstr">
      <vt:lpstr>Módulo</vt:lpstr>
      <vt:lpstr>1_Módulo</vt:lpstr>
      <vt:lpstr>Presentación de PowerPoint</vt:lpstr>
      <vt:lpstr>DISEÑO Y DESARROLLO DE UN CÓDEC DIGITAL DE AUDIO BASADO EN TÉCNICAS ADAPTATIVAS</vt:lpstr>
      <vt:lpstr>¿Qué es un codificador de audio?</vt:lpstr>
      <vt:lpstr>Tipos de códecs de audio</vt:lpstr>
      <vt:lpstr>Códecs perceptuales</vt:lpstr>
      <vt:lpstr>Objetivo</vt:lpstr>
      <vt:lpstr>ASPECTOS GENERALES</vt:lpstr>
      <vt:lpstr>Audio Digital</vt:lpstr>
      <vt:lpstr>¿Cuán a menudo se debe muestrear un sonido?</vt:lpstr>
      <vt:lpstr>¿Cuán a menudo se debe muestrear un sonido?</vt:lpstr>
      <vt:lpstr>¿Cuán a menudo se debe muestrear un sonido?</vt:lpstr>
      <vt:lpstr>Tamaño de la muestra</vt:lpstr>
      <vt:lpstr>DESCRIPCIÓN DEL PROYECTO</vt:lpstr>
      <vt:lpstr>Esquema General</vt:lpstr>
      <vt:lpstr>Lectura del archivo WAVE</vt:lpstr>
      <vt:lpstr>Lectura del archivo WAVE</vt:lpstr>
      <vt:lpstr>Lectura del archivo WAVE</vt:lpstr>
      <vt:lpstr>Lectura del archivo WAVE</vt:lpstr>
      <vt:lpstr>Descomposición EMD</vt:lpstr>
      <vt:lpstr>Descomposición EMD</vt:lpstr>
      <vt:lpstr>Determinación de las funciones IMF</vt:lpstr>
      <vt:lpstr>EMD proceso de tamizado</vt:lpstr>
      <vt:lpstr>EMD proceso de tamizado</vt:lpstr>
      <vt:lpstr>EMD proceso de tamizado</vt:lpstr>
      <vt:lpstr>EMD proceso de tamizado</vt:lpstr>
      <vt:lpstr>EMD proceso de tamizado</vt:lpstr>
      <vt:lpstr>EMD proceso de tamizado</vt:lpstr>
      <vt:lpstr>EMD proceso de tamizado</vt:lpstr>
      <vt:lpstr>EMD proceso de tamizado</vt:lpstr>
      <vt:lpstr>EMD fin del proceso de tamizado</vt:lpstr>
      <vt:lpstr>EMD resumen del proceso de tamizado</vt:lpstr>
      <vt:lpstr>EMD ejemplo</vt:lpstr>
      <vt:lpstr>Selección de IMF relevantes</vt:lpstr>
      <vt:lpstr>Selección de IMF relevantes</vt:lpstr>
      <vt:lpstr>Selección de IMF relevantes</vt:lpstr>
      <vt:lpstr>Selección de IMF relevantes</vt:lpstr>
      <vt:lpstr>Presentación de PowerPoint</vt:lpstr>
      <vt:lpstr>Selección de IMF relevantes ejemplo</vt:lpstr>
      <vt:lpstr>Detección de enmascaramiento</vt:lpstr>
      <vt:lpstr>Detección de enmascaramiento</vt:lpstr>
      <vt:lpstr>Detección de enmascaramiento conceptos</vt:lpstr>
      <vt:lpstr>Detección de enmascaramiento conceptos</vt:lpstr>
      <vt:lpstr>Detección de enmascaramiento conceptos</vt:lpstr>
      <vt:lpstr>Detección de enmascaramiento conceptos</vt:lpstr>
      <vt:lpstr>Presentación de PowerPoint</vt:lpstr>
      <vt:lpstr>Detección de enmascaramiento ejemplo</vt:lpstr>
      <vt:lpstr>Detección de extremos locales</vt:lpstr>
      <vt:lpstr>Detección de extremos locales</vt:lpstr>
      <vt:lpstr>Presentación de PowerPoint</vt:lpstr>
      <vt:lpstr>Detección de extremos locales ejemplo</vt:lpstr>
      <vt:lpstr>Codificación de entropía</vt:lpstr>
      <vt:lpstr>Codificación de entropía</vt:lpstr>
      <vt:lpstr>Presentación de PowerPoint</vt:lpstr>
      <vt:lpstr>Codificación de entropía abscisas</vt:lpstr>
      <vt:lpstr>Codificador de entropía ordenadas</vt:lpstr>
      <vt:lpstr>SIMULACIONES Y ENSAYOS</vt:lpstr>
      <vt:lpstr>Reconstrucción de la señal</vt:lpstr>
      <vt:lpstr>Interpolación Splines</vt:lpstr>
      <vt:lpstr>Interpolación Hermite</vt:lpstr>
      <vt:lpstr>Factores de compresión</vt:lpstr>
      <vt:lpstr>Factores de compresión</vt:lpstr>
      <vt:lpstr>Calidad del audio codificado</vt:lpstr>
      <vt:lpstr>Calidad del audio codificado</vt:lpstr>
      <vt:lpstr>Calidad del audio codificado</vt:lpstr>
      <vt:lpstr>CONCLUSIONES</vt:lpstr>
      <vt:lpstr>CONCLUSIONES</vt:lpstr>
      <vt:lpstr> MEJORAS PROPUESTAS</vt:lpstr>
      <vt:lpstr>MEJORAS PROPUESTAS</vt:lpstr>
      <vt:lpstr> ¿PREGUNTAS?</vt:lpstr>
      <vt:lpstr>¡¡¡ GRACIAS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Diseño y desarrollo de un códec digital de audio basado en técnicas adaptativas</dc:title>
  <dc:creator>Sergio</dc:creator>
  <cp:lastModifiedBy>Sergio</cp:lastModifiedBy>
  <cp:revision>95</cp:revision>
  <dcterms:created xsi:type="dcterms:W3CDTF">2013-11-04T21:31:51Z</dcterms:created>
  <dcterms:modified xsi:type="dcterms:W3CDTF">2013-11-12T17:32:40Z</dcterms:modified>
</cp:coreProperties>
</file>